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76"/>
  </p:notesMasterIdLst>
  <p:handoutMasterIdLst>
    <p:handoutMasterId r:id="rId77"/>
  </p:handoutMasterIdLst>
  <p:sldIdLst>
    <p:sldId id="259" r:id="rId2"/>
    <p:sldId id="362" r:id="rId3"/>
    <p:sldId id="698" r:id="rId4"/>
    <p:sldId id="699" r:id="rId5"/>
    <p:sldId id="700" r:id="rId6"/>
    <p:sldId id="701" r:id="rId7"/>
    <p:sldId id="702" r:id="rId8"/>
    <p:sldId id="703" r:id="rId9"/>
    <p:sldId id="704" r:id="rId10"/>
    <p:sldId id="707" r:id="rId11"/>
    <p:sldId id="527" r:id="rId12"/>
    <p:sldId id="692" r:id="rId13"/>
    <p:sldId id="708" r:id="rId14"/>
    <p:sldId id="526" r:id="rId15"/>
    <p:sldId id="603" r:id="rId16"/>
    <p:sldId id="709" r:id="rId17"/>
    <p:sldId id="574" r:id="rId18"/>
    <p:sldId id="610" r:id="rId19"/>
    <p:sldId id="652" r:id="rId20"/>
    <p:sldId id="647" r:id="rId21"/>
    <p:sldId id="711" r:id="rId22"/>
    <p:sldId id="649" r:id="rId23"/>
    <p:sldId id="549" r:id="rId24"/>
    <p:sldId id="716" r:id="rId25"/>
    <p:sldId id="712" r:id="rId26"/>
    <p:sldId id="713" r:id="rId27"/>
    <p:sldId id="714" r:id="rId28"/>
    <p:sldId id="715" r:id="rId29"/>
    <p:sldId id="723" r:id="rId30"/>
    <p:sldId id="721" r:id="rId31"/>
    <p:sldId id="548" r:id="rId32"/>
    <p:sldId id="540" r:id="rId33"/>
    <p:sldId id="594" r:id="rId34"/>
    <p:sldId id="651" r:id="rId35"/>
    <p:sldId id="717" r:id="rId36"/>
    <p:sldId id="553" r:id="rId37"/>
    <p:sldId id="655" r:id="rId38"/>
    <p:sldId id="656" r:id="rId39"/>
    <p:sldId id="657" r:id="rId40"/>
    <p:sldId id="658" r:id="rId41"/>
    <p:sldId id="545" r:id="rId42"/>
    <p:sldId id="660" r:id="rId43"/>
    <p:sldId id="695" r:id="rId44"/>
    <p:sldId id="661" r:id="rId45"/>
    <p:sldId id="662" r:id="rId46"/>
    <p:sldId id="705" r:id="rId47"/>
    <p:sldId id="664" r:id="rId48"/>
    <p:sldId id="696" r:id="rId49"/>
    <p:sldId id="665" r:id="rId50"/>
    <p:sldId id="666" r:id="rId51"/>
    <p:sldId id="667" r:id="rId52"/>
    <p:sldId id="722" r:id="rId53"/>
    <p:sldId id="546" r:id="rId54"/>
    <p:sldId id="671" r:id="rId55"/>
    <p:sldId id="672" r:id="rId56"/>
    <p:sldId id="668" r:id="rId57"/>
    <p:sldId id="673" r:id="rId58"/>
    <p:sldId id="669" r:id="rId59"/>
    <p:sldId id="550" r:id="rId60"/>
    <p:sldId id="674" r:id="rId61"/>
    <p:sldId id="675" r:id="rId62"/>
    <p:sldId id="680" r:id="rId63"/>
    <p:sldId id="676" r:id="rId64"/>
    <p:sldId id="677" r:id="rId65"/>
    <p:sldId id="678" r:id="rId66"/>
    <p:sldId id="683" r:id="rId67"/>
    <p:sldId id="685" r:id="rId68"/>
    <p:sldId id="688" r:id="rId69"/>
    <p:sldId id="689" r:id="rId70"/>
    <p:sldId id="690" r:id="rId71"/>
    <p:sldId id="684" r:id="rId72"/>
    <p:sldId id="691" r:id="rId73"/>
    <p:sldId id="556" r:id="rId74"/>
    <p:sldId id="724" r:id="rId75"/>
  </p:sldIdLst>
  <p:sldSz cx="9144000" cy="6858000" type="screen4x3"/>
  <p:notesSz cx="6799263" cy="99298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Einleitung" id="{67CCC3E2-171A-4DE4-8AF7-6FAAFF18E83E}">
          <p14:sldIdLst>
            <p14:sldId id="259"/>
            <p14:sldId id="362"/>
            <p14:sldId id="698"/>
            <p14:sldId id="699"/>
            <p14:sldId id="700"/>
            <p14:sldId id="701"/>
            <p14:sldId id="702"/>
            <p14:sldId id="703"/>
            <p14:sldId id="704"/>
            <p14:sldId id="707"/>
          </p14:sldIdLst>
        </p14:section>
        <p14:section name="Die Versuchsanlage" id="{2F258D79-158D-4B95-B527-8CDED1A4AEB3}">
          <p14:sldIdLst>
            <p14:sldId id="527"/>
            <p14:sldId id="692"/>
            <p14:sldId id="708"/>
            <p14:sldId id="526"/>
            <p14:sldId id="603"/>
          </p14:sldIdLst>
        </p14:section>
        <p14:section name="Ergebnisse - Ertrag" id="{BB2D9493-2A2D-48DC-9B05-571854DCAC3E}">
          <p14:sldIdLst>
            <p14:sldId id="709"/>
            <p14:sldId id="574"/>
            <p14:sldId id="610"/>
            <p14:sldId id="652"/>
            <p14:sldId id="647"/>
            <p14:sldId id="711"/>
            <p14:sldId id="649"/>
            <p14:sldId id="549"/>
          </p14:sldIdLst>
        </p14:section>
        <p14:section name="Nährstoffgleichgewicht" id="{CF340B82-8D05-44BC-9424-C74E94846513}">
          <p14:sldIdLst>
            <p14:sldId id="716"/>
          </p14:sldIdLst>
        </p14:section>
        <p14:section name="Nährstoffe" id="{626548D6-C18F-43A0-8F40-03C93AAA5664}">
          <p14:sldIdLst>
            <p14:sldId id="712"/>
            <p14:sldId id="713"/>
            <p14:sldId id="714"/>
            <p14:sldId id="715"/>
            <p14:sldId id="723"/>
            <p14:sldId id="721"/>
            <p14:sldId id="548"/>
          </p14:sldIdLst>
        </p14:section>
        <p14:section name="Bodenstruktur" id="{4BB94AAA-16F8-4C4B-8E1F-E54DBAFDE758}">
          <p14:sldIdLst>
            <p14:sldId id="540"/>
            <p14:sldId id="594"/>
            <p14:sldId id="651"/>
            <p14:sldId id="717"/>
            <p14:sldId id="553"/>
            <p14:sldId id="655"/>
            <p14:sldId id="656"/>
            <p14:sldId id="657"/>
            <p14:sldId id="658"/>
            <p14:sldId id="545"/>
          </p14:sldIdLst>
        </p14:section>
        <p14:section name="Bodenbiologie" id="{FA0AF872-8891-48E0-82F5-D997BAB3E456}">
          <p14:sldIdLst>
            <p14:sldId id="660"/>
            <p14:sldId id="695"/>
            <p14:sldId id="661"/>
            <p14:sldId id="662"/>
            <p14:sldId id="705"/>
            <p14:sldId id="664"/>
            <p14:sldId id="696"/>
            <p14:sldId id="665"/>
            <p14:sldId id="666"/>
            <p14:sldId id="667"/>
            <p14:sldId id="722"/>
            <p14:sldId id="546"/>
          </p14:sldIdLst>
        </p14:section>
        <p14:section name="Bodenzoologie" id="{06BBA340-F328-4956-A93C-0105B96DA9A9}">
          <p14:sldIdLst>
            <p14:sldId id="671"/>
            <p14:sldId id="672"/>
            <p14:sldId id="668"/>
            <p14:sldId id="673"/>
            <p14:sldId id="669"/>
            <p14:sldId id="550"/>
          </p14:sldIdLst>
        </p14:section>
        <p14:section name="Bodenbiodiversität" id="{6F7CB1F1-1AA6-4220-BA09-360299BFE21B}">
          <p14:sldIdLst>
            <p14:sldId id="674"/>
            <p14:sldId id="675"/>
            <p14:sldId id="680"/>
            <p14:sldId id="676"/>
            <p14:sldId id="677"/>
            <p14:sldId id="678"/>
          </p14:sldIdLst>
        </p14:section>
        <p14:section name="Ökobilanz, Klimawirksamkeit" id="{F1886522-8E4D-4DB5-9D07-E04E7CB11823}">
          <p14:sldIdLst>
            <p14:sldId id="683"/>
            <p14:sldId id="685"/>
            <p14:sldId id="688"/>
            <p14:sldId id="689"/>
            <p14:sldId id="690"/>
            <p14:sldId id="684"/>
            <p14:sldId id="691"/>
          </p14:sldIdLst>
        </p14:section>
        <p14:section name="Übersicht" id="{952463A0-D7AB-4908-BC59-1F8EE9EAE13A}">
          <p14:sldIdLst>
            <p14:sldId id="556"/>
          </p14:sldIdLst>
        </p14:section>
        <p14:section name="Impressum" id="{614FD4DA-7F0B-4A7C-9E65-3D903A90FBC9}">
          <p14:sldIdLst>
            <p14:sldId id="7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117" clrIdx="0">
    <p:extLst/>
  </p:cmAuthor>
  <p:cmAuthor id="2" name="Klaiss Matthias" initials="KM" lastIdx="3" clrIdx="1"/>
  <p:cmAuthor id="3" name="Bissig Simone" initials="BS" lastIdx="5" clrIdx="2">
    <p:extLst>
      <p:ext uri="{19B8F6BF-5375-455C-9EA6-DF929625EA0E}">
        <p15:presenceInfo xmlns:p15="http://schemas.microsoft.com/office/powerpoint/2012/main" userId="S-1-5-21-1635401191-1135830115-316617838-56202" providerId="AD"/>
      </p:ext>
    </p:extLst>
  </p:cmAuthor>
  <p:cmAuthor id="4" name="Fliessbach Andreas" initials="FA" lastIdx="4" clrIdx="3">
    <p:extLst>
      <p:ext uri="{19B8F6BF-5375-455C-9EA6-DF929625EA0E}">
        <p15:presenceInfo xmlns:p15="http://schemas.microsoft.com/office/powerpoint/2012/main" userId="S-1-5-21-1635401191-1135830115-316617838-1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D7D"/>
    <a:srgbClr val="6AD0FE"/>
    <a:srgbClr val="F69608"/>
    <a:srgbClr val="FF0000"/>
    <a:srgbClr val="FFFF4B"/>
    <a:srgbClr val="9D9D9D"/>
    <a:srgbClr val="8E8E8E"/>
    <a:srgbClr val="C4C4C4"/>
    <a:srgbClr val="5A5A5A"/>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9" autoAdjust="0"/>
    <p:restoredTop sz="94650" autoAdjust="0"/>
  </p:normalViewPr>
  <p:slideViewPr>
    <p:cSldViewPr>
      <p:cViewPr varScale="1">
        <p:scale>
          <a:sx n="77" d="100"/>
          <a:sy n="77" d="100"/>
        </p:scale>
        <p:origin x="112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24596"/>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19163" y="746125"/>
            <a:ext cx="4960937"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6163" y="4716160"/>
            <a:ext cx="4986937" cy="446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62</a:t>
            </a:fld>
            <a:endParaRPr lang="de-DE" altLang="de-DE" dirty="0"/>
          </a:p>
        </p:txBody>
      </p:sp>
    </p:spTree>
    <p:extLst>
      <p:ext uri="{BB962C8B-B14F-4D97-AF65-F5344CB8AC3E}">
        <p14:creationId xmlns:p14="http://schemas.microsoft.com/office/powerpoint/2010/main" val="521476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650" y="1556793"/>
            <a:ext cx="7908925" cy="419306"/>
          </a:xfrm>
        </p:spPr>
        <p:txBody>
          <a:bodyPr/>
          <a:lstStyle>
            <a:lvl1pPr>
              <a:defRPr b="1"/>
            </a:lvl1pPr>
            <a:lvl2pPr marL="72000" indent="0">
              <a:buNone/>
              <a:defRPr/>
            </a:lvl2pPr>
          </a:lstStyle>
          <a:p>
            <a:pPr lvl="0"/>
            <a:r>
              <a:rPr lang="de-DE" dirty="0" smtClean="0"/>
              <a:t>Textmasterformat bearbeiten</a:t>
            </a:r>
          </a:p>
        </p:txBody>
      </p:sp>
      <p:sp>
        <p:nvSpPr>
          <p:cNvPr id="9" name="Inhaltsplatzhalter 3"/>
          <p:cNvSpPr>
            <a:spLocks noGrp="1"/>
          </p:cNvSpPr>
          <p:nvPr>
            <p:ph sz="quarter" idx="23"/>
          </p:nvPr>
        </p:nvSpPr>
        <p:spPr>
          <a:xfrm>
            <a:off x="628650" y="2060848"/>
            <a:ext cx="7904192" cy="398537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378692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650" y="1556793"/>
            <a:ext cx="7908925" cy="419306"/>
          </a:xfrm>
        </p:spPr>
        <p:txBody>
          <a:bodyPr/>
          <a:lstStyle>
            <a:lvl1pPr>
              <a:defRPr b="1"/>
            </a:lvl1pPr>
            <a:lvl2pPr marL="72000" indent="0">
              <a:buNone/>
              <a:defRPr/>
            </a:lvl2pPr>
          </a:lstStyle>
          <a:p>
            <a:pPr lvl="0"/>
            <a:r>
              <a:rPr lang="de-DE" dirty="0" smtClean="0"/>
              <a:t>Textmasterformat bearbeiten</a:t>
            </a:r>
          </a:p>
        </p:txBody>
      </p:sp>
      <p:sp>
        <p:nvSpPr>
          <p:cNvPr id="9" name="Inhaltsplatzhalter 3"/>
          <p:cNvSpPr>
            <a:spLocks noGrp="1"/>
          </p:cNvSpPr>
          <p:nvPr>
            <p:ph sz="quarter" idx="23"/>
          </p:nvPr>
        </p:nvSpPr>
        <p:spPr>
          <a:xfrm>
            <a:off x="628650" y="2060848"/>
            <a:ext cx="5527526" cy="398537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5"/>
          </p:nvPr>
        </p:nvSpPr>
        <p:spPr>
          <a:xfrm>
            <a:off x="6228184" y="2060848"/>
            <a:ext cx="2298430" cy="3985375"/>
          </a:xfrm>
        </p:spPr>
        <p:txBody>
          <a:bodyPr anchor="b"/>
          <a:lstStyle>
            <a:lvl1pPr>
              <a:defRPr sz="1600"/>
            </a:lvl1pPr>
            <a:lvl2pPr marL="360000" indent="-288000">
              <a:defRPr/>
            </a:lvl2pPr>
          </a:lstStyle>
          <a:p>
            <a:pPr lvl="0"/>
            <a:r>
              <a:rPr lang="de-DE" dirty="0" smtClean="0"/>
              <a:t>Textmasterformat bearbeiten</a:t>
            </a:r>
          </a:p>
        </p:txBody>
      </p:sp>
    </p:spTree>
    <p:extLst>
      <p:ext uri="{BB962C8B-B14F-4D97-AF65-F5344CB8AC3E}">
        <p14:creationId xmlns:p14="http://schemas.microsoft.com/office/powerpoint/2010/main" val="1858881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59398" y="2953031"/>
            <a:ext cx="2655952"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28650" y="2961674"/>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35011"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6"/>
            <a:ext cx="7886700" cy="466591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69939773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0" name="Inhaltsplatzhalter 3"/>
          <p:cNvSpPr>
            <a:spLocks noGrp="1"/>
          </p:cNvSpPr>
          <p:nvPr>
            <p:ph sz="quarter" idx="60"/>
          </p:nvPr>
        </p:nvSpPr>
        <p:spPr>
          <a:xfrm>
            <a:off x="615142" y="2284849"/>
            <a:ext cx="3884850" cy="3405037"/>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62"/>
          </p:nvPr>
        </p:nvSpPr>
        <p:spPr>
          <a:xfrm>
            <a:off x="4638594" y="2284849"/>
            <a:ext cx="3884850" cy="340503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13" name="Inhaltsplatzhalter 2"/>
          <p:cNvSpPr>
            <a:spLocks noGrp="1"/>
          </p:cNvSpPr>
          <p:nvPr>
            <p:ph idx="64"/>
          </p:nvPr>
        </p:nvSpPr>
        <p:spPr>
          <a:xfrm>
            <a:off x="623482" y="5769870"/>
            <a:ext cx="7886700" cy="279120"/>
          </a:xfrm>
        </p:spPr>
        <p:txBody>
          <a:bodyPr/>
          <a:lstStyle>
            <a:lvl1pPr marL="0" indent="0" algn="l">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Tree>
    <p:extLst>
      <p:ext uri="{BB962C8B-B14F-4D97-AF65-F5344CB8AC3E}">
        <p14:creationId xmlns:p14="http://schemas.microsoft.com/office/powerpoint/2010/main" val="32488481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8650" y="2981169"/>
            <a:ext cx="7893454" cy="3065054"/>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7886700" cy="388292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19"/>
          </p:nvPr>
        </p:nvSpPr>
        <p:spPr>
          <a:xfrm>
            <a:off x="628650" y="5517232"/>
            <a:ext cx="7886700" cy="648072"/>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93289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6391622" cy="388292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19"/>
          </p:nvPr>
        </p:nvSpPr>
        <p:spPr>
          <a:xfrm>
            <a:off x="628650" y="5536258"/>
            <a:ext cx="7886700" cy="60574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7" name="Inhaltsplatzhalter 3"/>
          <p:cNvSpPr>
            <a:spLocks noGrp="1"/>
          </p:cNvSpPr>
          <p:nvPr>
            <p:ph sz="quarter" idx="20"/>
          </p:nvPr>
        </p:nvSpPr>
        <p:spPr>
          <a:xfrm>
            <a:off x="7092280" y="1571396"/>
            <a:ext cx="1423070" cy="128153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9" name="Inhaltsplatzhalter 3"/>
          <p:cNvSpPr>
            <a:spLocks noGrp="1"/>
          </p:cNvSpPr>
          <p:nvPr>
            <p:ph sz="quarter" idx="21"/>
          </p:nvPr>
        </p:nvSpPr>
        <p:spPr>
          <a:xfrm>
            <a:off x="7092280" y="2934867"/>
            <a:ext cx="1438199" cy="2519459"/>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16535046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6391622" cy="459390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7" name="Inhaltsplatzhalter 3"/>
          <p:cNvSpPr>
            <a:spLocks noGrp="1"/>
          </p:cNvSpPr>
          <p:nvPr>
            <p:ph sz="quarter" idx="20"/>
          </p:nvPr>
        </p:nvSpPr>
        <p:spPr>
          <a:xfrm>
            <a:off x="7092280" y="1571396"/>
            <a:ext cx="1423070" cy="128153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9" name="Inhaltsplatzhalter 3"/>
          <p:cNvSpPr>
            <a:spLocks noGrp="1"/>
          </p:cNvSpPr>
          <p:nvPr>
            <p:ph sz="quarter" idx="21"/>
          </p:nvPr>
        </p:nvSpPr>
        <p:spPr>
          <a:xfrm>
            <a:off x="7092280" y="2934867"/>
            <a:ext cx="1438199" cy="3230437"/>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3124332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426" r:id="rId3"/>
    <p:sldLayoutId id="2147484423" r:id="rId4"/>
    <p:sldLayoutId id="2147484424" r:id="rId5"/>
    <p:sldLayoutId id="2147484425" r:id="rId6"/>
    <p:sldLayoutId id="2147484379" r:id="rId7"/>
    <p:sldLayoutId id="2147484380" r:id="rId8"/>
    <p:sldLayoutId id="2147484381" r:id="rId9"/>
    <p:sldLayoutId id="2147484428" r:id="rId10"/>
    <p:sldLayoutId id="2147484429" r:id="rId11"/>
    <p:sldLayoutId id="2147484382" r:id="rId12"/>
    <p:sldLayoutId id="2147484405" r:id="rId13"/>
    <p:sldLayoutId id="2147484406" r:id="rId14"/>
    <p:sldLayoutId id="2147484407" r:id="rId15"/>
    <p:sldLayoutId id="2147484383" r:id="rId16"/>
    <p:sldLayoutId id="2147484399" r:id="rId17"/>
    <p:sldLayoutId id="2147484397" r:id="rId18"/>
    <p:sldLayoutId id="2147484398" r:id="rId19"/>
    <p:sldLayoutId id="2147484385" r:id="rId20"/>
    <p:sldLayoutId id="2147484411" r:id="rId21"/>
    <p:sldLayoutId id="2147484410" r:id="rId22"/>
    <p:sldLayoutId id="2147484409" r:id="rId23"/>
    <p:sldLayoutId id="2147484386" r:id="rId24"/>
    <p:sldLayoutId id="2147484387" r:id="rId25"/>
    <p:sldLayoutId id="2147484388" r:id="rId26"/>
    <p:sldLayoutId id="2147484389" r:id="rId27"/>
    <p:sldLayoutId id="2147484402" r:id="rId28"/>
    <p:sldLayoutId id="2147484403" r:id="rId29"/>
    <p:sldLayoutId id="2147484430" r:id="rId30"/>
    <p:sldLayoutId id="2147484404" r:id="rId31"/>
    <p:sldLayoutId id="2147484390" r:id="rId32"/>
    <p:sldLayoutId id="2147484400" r:id="rId33"/>
    <p:sldLayoutId id="2147484391" r:id="rId34"/>
    <p:sldLayoutId id="2147484401" r:id="rId35"/>
    <p:sldLayoutId id="2147484394" r:id="rId36"/>
    <p:sldLayoutId id="2147484395" r:id="rId37"/>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bioaktuell.ch/de/pflanzenbau/ackerbau/film-dok-versuch.html#c12320" TargetMode="External"/><Relationship Id="rId2" Type="http://schemas.openxmlformats.org/officeDocument/2006/relationships/hyperlink" Target="http://www.fibl.org/index.php?id=2018" TargetMode="External"/><Relationship Id="rId1" Type="http://schemas.openxmlformats.org/officeDocument/2006/relationships/slideLayout" Target="../slideLayouts/slideLayout2.xml"/><Relationship Id="rId5" Type="http://schemas.openxmlformats.org/officeDocument/2006/relationships/hyperlink" Target="https://shop.fibl.org/de/artikel/c/boden/p/1089-dok.html" TargetMode="External"/><Relationship Id="rId4" Type="http://schemas.openxmlformats.org/officeDocument/2006/relationships/hyperlink" Target="http://www.bioaktuell.ch/de/pflanzenbau/ackerbau/film-dok-versuch.html#c1183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emf"/><Relationship Id="rId1" Type="http://schemas.openxmlformats.org/officeDocument/2006/relationships/slideLayout" Target="../slideLayouts/slideLayout27.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1.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de-CH" altLang="de-DE" dirty="0" smtClean="0"/>
              <a:t>Hintergrund DOK</a:t>
            </a:r>
          </a:p>
        </p:txBody>
      </p:sp>
      <p:sp>
        <p:nvSpPr>
          <p:cNvPr id="3" name="Untertitel 2"/>
          <p:cNvSpPr>
            <a:spLocks noGrp="1"/>
          </p:cNvSpPr>
          <p:nvPr>
            <p:ph type="subTitle" idx="1"/>
          </p:nvPr>
        </p:nvSpPr>
        <p:spPr/>
        <p:txBody>
          <a:bodyPr/>
          <a:lstStyle/>
          <a:p>
            <a:pPr>
              <a:defRPr/>
            </a:pPr>
            <a:r>
              <a:rPr lang="de-CH" dirty="0" smtClean="0"/>
              <a:t>Foliensammlung</a:t>
            </a:r>
            <a:endParaRPr lang="de-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Forschung am DOK</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Allgemein</a:t>
            </a:r>
          </a:p>
          <a:p>
            <a:pPr lvl="1"/>
            <a:r>
              <a:rPr lang="de-CH" dirty="0"/>
              <a:t>Bisher </a:t>
            </a:r>
            <a:r>
              <a:rPr lang="de-CH" dirty="0" smtClean="0"/>
              <a:t>mehr als 200 Publikationen </a:t>
            </a:r>
            <a:r>
              <a:rPr lang="de-CH" dirty="0"/>
              <a:t>aus </a:t>
            </a:r>
            <a:r>
              <a:rPr lang="de-CH" dirty="0" smtClean="0"/>
              <a:t>dem DOK-Versuch </a:t>
            </a:r>
          </a:p>
          <a:p>
            <a:pPr lvl="1"/>
            <a:r>
              <a:rPr lang="de-CH" dirty="0" smtClean="0"/>
              <a:t>Gegenwärtig mehrere Doktorarbeiten aus Projekten des Nationalen Forschungsprogramm NFP68</a:t>
            </a:r>
          </a:p>
          <a:p>
            <a:pPr lvl="1"/>
            <a:r>
              <a:rPr lang="de-CH" dirty="0" smtClean="0"/>
              <a:t>DOK wird genutzt von zahlreichen EU-Projekten</a:t>
            </a:r>
          </a:p>
          <a:p>
            <a:pPr lvl="1"/>
            <a:r>
              <a:rPr lang="de-CH" dirty="0" smtClean="0"/>
              <a:t>DOK wurde vom Bund aufgenommen in die Liste der national bedeutsamen Forschungsinfrastrukturen</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9</a:t>
            </a:fld>
            <a:endParaRPr lang="de-DE" altLang="de-DE" dirty="0" smtClean="0"/>
          </a:p>
        </p:txBody>
      </p:sp>
    </p:spTree>
    <p:extLst>
      <p:ext uri="{BB962C8B-B14F-4D97-AF65-F5344CB8AC3E}">
        <p14:creationId xmlns:p14="http://schemas.microsoft.com/office/powerpoint/2010/main" val="76619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Die Versuchsanlage – detaillierte Informationen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Standortbedingungen</a:t>
            </a:r>
          </a:p>
          <a:p>
            <a:pPr lvl="1"/>
            <a:r>
              <a:rPr lang="de-CH" dirty="0" smtClean="0"/>
              <a:t>Versuchsstandort: Leimental bei Basel auf 300m ü. M. </a:t>
            </a:r>
          </a:p>
          <a:p>
            <a:pPr lvl="1"/>
            <a:r>
              <a:rPr lang="de-CH" dirty="0" smtClean="0"/>
              <a:t>Jahresmitteltemperatur 9.5°C</a:t>
            </a:r>
            <a:r>
              <a:rPr lang="de-CH" dirty="0"/>
              <a:t>, </a:t>
            </a:r>
            <a:r>
              <a:rPr lang="de-CH" dirty="0" smtClean="0"/>
              <a:t>Jahresniederschlag 792mm </a:t>
            </a:r>
          </a:p>
          <a:p>
            <a:pPr lvl="1"/>
            <a:r>
              <a:rPr lang="de-CH" dirty="0" smtClean="0"/>
              <a:t>Boden: schwach </a:t>
            </a:r>
            <a:r>
              <a:rPr lang="de-CH" dirty="0"/>
              <a:t>pseudovergleyte Parabraunerde auf </a:t>
            </a:r>
            <a:r>
              <a:rPr lang="de-CH" dirty="0" smtClean="0"/>
              <a:t>Löss</a:t>
            </a:r>
          </a:p>
          <a:p>
            <a:r>
              <a:rPr lang="de-CH" dirty="0"/>
              <a:t/>
            </a:r>
            <a:br>
              <a:rPr lang="de-CH" dirty="0"/>
            </a:br>
            <a:r>
              <a:rPr lang="de-CH" dirty="0" smtClean="0"/>
              <a:t>randomisierte </a:t>
            </a:r>
            <a:r>
              <a:rPr lang="de-CH" dirty="0"/>
              <a:t>Blockanlage mit vier Wiederholungen </a:t>
            </a:r>
            <a:endParaRPr lang="de-CH" dirty="0" smtClean="0"/>
          </a:p>
          <a:p>
            <a:pPr lvl="1"/>
            <a:r>
              <a:rPr lang="de-CH" dirty="0"/>
              <a:t>96 Parzellen von je </a:t>
            </a:r>
            <a:r>
              <a:rPr lang="de-CH" dirty="0" smtClean="0"/>
              <a:t>100m</a:t>
            </a:r>
            <a:r>
              <a:rPr lang="de-CH" baseline="30000" dirty="0" smtClean="0"/>
              <a:t>2</a:t>
            </a:r>
            <a:r>
              <a:rPr lang="de-CH" dirty="0" smtClean="0"/>
              <a:t> </a:t>
            </a:r>
            <a:r>
              <a:rPr lang="de-CH" dirty="0"/>
              <a:t>(5 x </a:t>
            </a:r>
            <a:r>
              <a:rPr lang="de-CH" dirty="0" smtClean="0"/>
              <a:t>20m</a:t>
            </a:r>
            <a:r>
              <a:rPr lang="de-CH" dirty="0"/>
              <a:t>) </a:t>
            </a:r>
          </a:p>
          <a:p>
            <a:pPr lvl="1"/>
            <a:r>
              <a:rPr lang="de-CH" dirty="0" smtClean="0"/>
              <a:t>jeweils </a:t>
            </a:r>
            <a:r>
              <a:rPr lang="de-CH" dirty="0"/>
              <a:t>drei Feldfrüchte der insgesamt siebenjährigen </a:t>
            </a:r>
            <a:r>
              <a:rPr lang="de-CH" dirty="0" smtClean="0"/>
              <a:t>Fruchtfolge </a:t>
            </a:r>
            <a:r>
              <a:rPr lang="de-CH" dirty="0"/>
              <a:t>pro </a:t>
            </a:r>
            <a:r>
              <a:rPr lang="de-CH" dirty="0" smtClean="0"/>
              <a:t>Jahr</a:t>
            </a:r>
          </a:p>
          <a:p>
            <a:pPr lvl="1"/>
            <a:r>
              <a:rPr lang="de-CH" dirty="0" smtClean="0"/>
              <a:t>jeweils </a:t>
            </a:r>
            <a:r>
              <a:rPr lang="de-CH" dirty="0"/>
              <a:t>zwei Düngungsstufen (</a:t>
            </a:r>
            <a:r>
              <a:rPr lang="de-CH" dirty="0" smtClean="0"/>
              <a:t>D1/D2</a:t>
            </a:r>
            <a:r>
              <a:rPr lang="de-CH" dirty="0"/>
              <a:t>, </a:t>
            </a:r>
            <a:r>
              <a:rPr lang="de-CH" dirty="0" smtClean="0"/>
              <a:t>O1/O2</a:t>
            </a:r>
            <a:r>
              <a:rPr lang="de-CH" dirty="0"/>
              <a:t>, </a:t>
            </a:r>
            <a:r>
              <a:rPr lang="de-CH" dirty="0" smtClean="0"/>
              <a:t>K1/K2</a:t>
            </a:r>
            <a:r>
              <a:rPr lang="de-CH" dirty="0"/>
              <a:t>) </a:t>
            </a:r>
            <a:endParaRPr lang="de-CH" dirty="0" smtClean="0"/>
          </a:p>
          <a:p>
            <a:pPr lvl="1"/>
            <a:r>
              <a:rPr lang="de-CH" dirty="0" smtClean="0"/>
              <a:t>konventionelles, </a:t>
            </a:r>
            <a:r>
              <a:rPr lang="de-CH" dirty="0"/>
              <a:t>rein </a:t>
            </a:r>
            <a:r>
              <a:rPr lang="de-CH" dirty="0" smtClean="0"/>
              <a:t>mineralisches </a:t>
            </a:r>
            <a:r>
              <a:rPr lang="de-CH" dirty="0"/>
              <a:t>Verfahren M (nur Düngungsstufe 2) </a:t>
            </a:r>
            <a:endParaRPr lang="de-CH" dirty="0" smtClean="0"/>
          </a:p>
          <a:p>
            <a:pPr lvl="1"/>
            <a:r>
              <a:rPr lang="de-CH" dirty="0" smtClean="0"/>
              <a:t>ungedüngte </a:t>
            </a:r>
            <a:r>
              <a:rPr lang="de-CH" dirty="0"/>
              <a:t>Variante (N) </a:t>
            </a:r>
            <a:endParaRPr lang="de-CH" dirty="0" smtClean="0"/>
          </a:p>
          <a:p>
            <a:pPr lvl="1"/>
            <a:r>
              <a:rPr lang="de-CH" dirty="0"/>
              <a:t>erste </a:t>
            </a:r>
            <a:r>
              <a:rPr lang="de-CH" dirty="0" smtClean="0"/>
              <a:t>Düngungsstufe: 0.7 </a:t>
            </a:r>
            <a:r>
              <a:rPr lang="de-CH" dirty="0"/>
              <a:t>DGVE/ha </a:t>
            </a:r>
            <a:endParaRPr lang="de-CH" dirty="0" smtClean="0"/>
          </a:p>
          <a:p>
            <a:pPr lvl="1"/>
            <a:r>
              <a:rPr lang="de-CH" dirty="0"/>
              <a:t>z</a:t>
            </a:r>
            <a:r>
              <a:rPr lang="de-CH" dirty="0" smtClean="0"/>
              <a:t>weite Düngungsstufe: </a:t>
            </a:r>
            <a:r>
              <a:rPr lang="de-CH" dirty="0"/>
              <a:t>1,4 </a:t>
            </a:r>
            <a:r>
              <a:rPr lang="de-CH" dirty="0" smtClean="0"/>
              <a:t>DGVE/ha (praxisüblich, seit 1991) </a:t>
            </a:r>
          </a:p>
          <a:p>
            <a:pPr lvl="1"/>
            <a:r>
              <a:rPr lang="de-CH" dirty="0" smtClean="0"/>
              <a:t>K1</a:t>
            </a:r>
            <a:r>
              <a:rPr lang="de-CH" dirty="0"/>
              <a:t>, </a:t>
            </a:r>
            <a:r>
              <a:rPr lang="de-CH" dirty="0" smtClean="0"/>
              <a:t>K2, M seit 1985 gemäss </a:t>
            </a:r>
            <a:r>
              <a:rPr lang="de-CH" dirty="0"/>
              <a:t>Anforderungen </a:t>
            </a:r>
            <a:r>
              <a:rPr lang="de-CH" dirty="0" smtClean="0"/>
              <a:t>ÖLN</a:t>
            </a:r>
            <a:r>
              <a:rPr lang="de-CH" dirty="0"/>
              <a:t/>
            </a:r>
            <a:br>
              <a:rPr lang="de-CH" dirty="0"/>
            </a:b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10</a:t>
            </a:fld>
            <a:endParaRPr lang="de-DE" altLang="de-DE" dirty="0" smtClean="0"/>
          </a:p>
        </p:txBody>
      </p:sp>
    </p:spTree>
    <p:extLst>
      <p:ext uri="{BB962C8B-B14F-4D97-AF65-F5344CB8AC3E}">
        <p14:creationId xmlns:p14="http://schemas.microsoft.com/office/powerpoint/2010/main" val="331296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57866" y="2558535"/>
            <a:ext cx="5218176" cy="2517648"/>
          </a:xfrm>
        </p:spPr>
      </p:pic>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Die Versuchsanordnung</a:t>
            </a:r>
            <a:endParaRPr lang="de-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11</a:t>
            </a:fld>
            <a:endParaRPr lang="de-DE" altLang="de-DE" dirty="0" smtClean="0"/>
          </a:p>
        </p:txBody>
      </p:sp>
      <p:grpSp>
        <p:nvGrpSpPr>
          <p:cNvPr id="5" name="Gruppieren 4"/>
          <p:cNvGrpSpPr/>
          <p:nvPr/>
        </p:nvGrpSpPr>
        <p:grpSpPr>
          <a:xfrm>
            <a:off x="827584" y="3140904"/>
            <a:ext cx="4771409" cy="1398744"/>
            <a:chOff x="952719" y="3337218"/>
            <a:chExt cx="4771409" cy="1398744"/>
          </a:xfrm>
        </p:grpSpPr>
        <p:sp>
          <p:nvSpPr>
            <p:cNvPr id="10" name="Text Box 8"/>
            <p:cNvSpPr txBox="1">
              <a:spLocks noChangeArrowheads="1"/>
            </p:cNvSpPr>
            <p:nvPr/>
          </p:nvSpPr>
          <p:spPr bwMode="auto">
            <a:xfrm>
              <a:off x="1632503" y="3337218"/>
              <a:ext cx="7856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CH" altLang="de-DE" sz="1600" i="1" dirty="0" smtClean="0">
                  <a:solidFill>
                    <a:schemeClr val="bg1"/>
                  </a:solidFill>
                </a:rPr>
                <a:t>N   </a:t>
              </a:r>
              <a:r>
                <a:rPr lang="de-CH" altLang="de-DE" sz="1600" i="1" dirty="0">
                  <a:solidFill>
                    <a:schemeClr val="bg1"/>
                  </a:solidFill>
                </a:rPr>
                <a:t>M</a:t>
              </a:r>
              <a:endParaRPr lang="de-DE" altLang="de-DE" sz="1600" i="1" dirty="0">
                <a:solidFill>
                  <a:schemeClr val="bg1"/>
                </a:solidFill>
              </a:endParaRPr>
            </a:p>
          </p:txBody>
        </p:sp>
        <p:sp>
          <p:nvSpPr>
            <p:cNvPr id="11" name="Text Box 9"/>
            <p:cNvSpPr txBox="1">
              <a:spLocks noChangeArrowheads="1"/>
            </p:cNvSpPr>
            <p:nvPr/>
          </p:nvSpPr>
          <p:spPr bwMode="auto">
            <a:xfrm>
              <a:off x="1408238" y="3646889"/>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CH" altLang="de-DE" sz="1600" i="1" dirty="0">
                  <a:solidFill>
                    <a:schemeClr val="bg1"/>
                  </a:solidFill>
                </a:rPr>
                <a:t>D</a:t>
              </a:r>
              <a:r>
                <a:rPr lang="de-CH" altLang="de-DE" sz="1600" i="1" baseline="-25000" dirty="0">
                  <a:solidFill>
                    <a:schemeClr val="bg1"/>
                  </a:solidFill>
                </a:rPr>
                <a:t>1</a:t>
              </a:r>
              <a:r>
                <a:rPr lang="de-CH" altLang="de-DE" sz="1600" i="1" dirty="0">
                  <a:solidFill>
                    <a:schemeClr val="bg1"/>
                  </a:solidFill>
                </a:rPr>
                <a:t> D</a:t>
              </a:r>
              <a:r>
                <a:rPr lang="de-CH" altLang="de-DE" sz="1600" i="1" baseline="-25000" dirty="0">
                  <a:solidFill>
                    <a:schemeClr val="bg1"/>
                  </a:solidFill>
                </a:rPr>
                <a:t>2</a:t>
              </a:r>
              <a:endParaRPr lang="de-DE" altLang="de-DE" sz="1600" i="1" baseline="-25000" dirty="0">
                <a:solidFill>
                  <a:schemeClr val="bg1"/>
                </a:solidFill>
              </a:endParaRPr>
            </a:p>
          </p:txBody>
        </p:sp>
        <p:sp>
          <p:nvSpPr>
            <p:cNvPr id="12" name="Text Box 10"/>
            <p:cNvSpPr txBox="1">
              <a:spLocks noChangeArrowheads="1"/>
            </p:cNvSpPr>
            <p:nvPr/>
          </p:nvSpPr>
          <p:spPr bwMode="auto">
            <a:xfrm>
              <a:off x="1175338" y="3997667"/>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CH" altLang="de-DE" sz="1600" i="1" dirty="0">
                  <a:solidFill>
                    <a:schemeClr val="bg1"/>
                  </a:solidFill>
                </a:rPr>
                <a:t>O</a:t>
              </a:r>
              <a:r>
                <a:rPr lang="de-CH" altLang="de-DE" sz="1600" i="1" baseline="-25000" dirty="0">
                  <a:solidFill>
                    <a:schemeClr val="bg1"/>
                  </a:solidFill>
                </a:rPr>
                <a:t>1</a:t>
              </a:r>
              <a:r>
                <a:rPr lang="de-CH" altLang="de-DE" sz="1600" i="1" dirty="0">
                  <a:solidFill>
                    <a:schemeClr val="bg1"/>
                  </a:solidFill>
                </a:rPr>
                <a:t> O</a:t>
              </a:r>
              <a:r>
                <a:rPr lang="de-CH" altLang="de-DE" sz="1600" i="1" baseline="-25000" dirty="0">
                  <a:solidFill>
                    <a:schemeClr val="bg1"/>
                  </a:solidFill>
                </a:rPr>
                <a:t>2</a:t>
              </a:r>
              <a:endParaRPr lang="de-DE" altLang="de-DE" sz="1600" i="1" baseline="-25000" dirty="0">
                <a:solidFill>
                  <a:schemeClr val="bg1"/>
                </a:solidFill>
              </a:endParaRPr>
            </a:p>
          </p:txBody>
        </p:sp>
        <p:sp>
          <p:nvSpPr>
            <p:cNvPr id="13" name="Text Box 11"/>
            <p:cNvSpPr txBox="1">
              <a:spLocks noChangeArrowheads="1"/>
            </p:cNvSpPr>
            <p:nvPr/>
          </p:nvSpPr>
          <p:spPr bwMode="auto">
            <a:xfrm>
              <a:off x="952719" y="431458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de-CH" altLang="de-DE" sz="1600" i="1" dirty="0">
                  <a:solidFill>
                    <a:schemeClr val="bg1"/>
                  </a:solidFill>
                </a:rPr>
                <a:t>K</a:t>
              </a:r>
              <a:r>
                <a:rPr lang="de-CH" altLang="de-DE" sz="1600" i="1" baseline="-25000" dirty="0">
                  <a:solidFill>
                    <a:schemeClr val="bg1"/>
                  </a:solidFill>
                </a:rPr>
                <a:t>1</a:t>
              </a:r>
              <a:r>
                <a:rPr lang="de-CH" altLang="de-DE" sz="1600" i="1" dirty="0">
                  <a:solidFill>
                    <a:schemeClr val="bg1"/>
                  </a:solidFill>
                </a:rPr>
                <a:t> K</a:t>
              </a:r>
              <a:r>
                <a:rPr lang="de-CH" altLang="de-DE" sz="1600" i="1" baseline="-25000" dirty="0">
                  <a:solidFill>
                    <a:schemeClr val="bg1"/>
                  </a:solidFill>
                </a:rPr>
                <a:t>2</a:t>
              </a:r>
              <a:endParaRPr lang="de-DE" altLang="de-DE" sz="1600" i="1" baseline="-25000" dirty="0">
                <a:solidFill>
                  <a:schemeClr val="bg1"/>
                </a:solidFill>
              </a:endParaRPr>
            </a:p>
          </p:txBody>
        </p:sp>
        <p:sp>
          <p:nvSpPr>
            <p:cNvPr id="14" name="Text Box 12"/>
            <p:cNvSpPr txBox="1">
              <a:spLocks noChangeArrowheads="1"/>
            </p:cNvSpPr>
            <p:nvPr/>
          </p:nvSpPr>
          <p:spPr bwMode="auto">
            <a:xfrm>
              <a:off x="2329770" y="4013673"/>
              <a:ext cx="749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N </a:t>
              </a:r>
              <a:r>
                <a:rPr lang="de-CH" altLang="de-DE" sz="1600" i="1" dirty="0" smtClean="0">
                  <a:solidFill>
                    <a:schemeClr val="bg1"/>
                  </a:solidFill>
                </a:rPr>
                <a:t>  M</a:t>
              </a:r>
              <a:endParaRPr lang="de-DE" altLang="de-DE" sz="1600" i="1" dirty="0">
                <a:solidFill>
                  <a:schemeClr val="bg1"/>
                </a:solidFill>
              </a:endParaRPr>
            </a:p>
          </p:txBody>
        </p:sp>
        <p:sp>
          <p:nvSpPr>
            <p:cNvPr id="15" name="Text Box 13"/>
            <p:cNvSpPr txBox="1">
              <a:spLocks noChangeArrowheads="1"/>
            </p:cNvSpPr>
            <p:nvPr/>
          </p:nvSpPr>
          <p:spPr bwMode="auto">
            <a:xfrm>
              <a:off x="2134766" y="431458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D</a:t>
              </a:r>
              <a:r>
                <a:rPr lang="de-CH" altLang="de-DE" sz="1600" i="1" baseline="-25000" dirty="0">
                  <a:solidFill>
                    <a:schemeClr val="bg1"/>
                  </a:solidFill>
                </a:rPr>
                <a:t>1</a:t>
              </a:r>
              <a:r>
                <a:rPr lang="de-CH" altLang="de-DE" sz="1600" i="1" dirty="0">
                  <a:solidFill>
                    <a:schemeClr val="bg1"/>
                  </a:solidFill>
                </a:rPr>
                <a:t> D</a:t>
              </a:r>
              <a:r>
                <a:rPr lang="de-CH" altLang="de-DE" sz="1600" i="1" baseline="-25000" dirty="0">
                  <a:solidFill>
                    <a:schemeClr val="bg1"/>
                  </a:solidFill>
                </a:rPr>
                <a:t>2</a:t>
              </a:r>
              <a:endParaRPr lang="de-DE" altLang="de-DE" sz="1600" i="1" baseline="-25000" dirty="0">
                <a:solidFill>
                  <a:schemeClr val="bg1"/>
                </a:solidFill>
              </a:endParaRPr>
            </a:p>
          </p:txBody>
        </p:sp>
        <p:sp>
          <p:nvSpPr>
            <p:cNvPr id="16" name="Text Box 17"/>
            <p:cNvSpPr txBox="1">
              <a:spLocks noChangeArrowheads="1"/>
            </p:cNvSpPr>
            <p:nvPr/>
          </p:nvSpPr>
          <p:spPr bwMode="auto">
            <a:xfrm>
              <a:off x="2667556" y="3356027"/>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O</a:t>
              </a:r>
              <a:r>
                <a:rPr lang="de-CH" altLang="de-DE" sz="1600" i="1" baseline="-25000" dirty="0">
                  <a:solidFill>
                    <a:schemeClr val="bg1"/>
                  </a:solidFill>
                </a:rPr>
                <a:t>1</a:t>
              </a:r>
              <a:r>
                <a:rPr lang="de-CH" altLang="de-DE" sz="1600" i="1" dirty="0">
                  <a:solidFill>
                    <a:schemeClr val="bg1"/>
                  </a:solidFill>
                </a:rPr>
                <a:t> O</a:t>
              </a:r>
              <a:r>
                <a:rPr lang="de-CH" altLang="de-DE" sz="1600" i="1" baseline="-25000" dirty="0">
                  <a:solidFill>
                    <a:schemeClr val="bg1"/>
                  </a:solidFill>
                </a:rPr>
                <a:t>2</a:t>
              </a:r>
              <a:endParaRPr lang="de-DE" altLang="de-DE" sz="1600" i="1" baseline="-25000" dirty="0">
                <a:solidFill>
                  <a:schemeClr val="bg1"/>
                </a:solidFill>
              </a:endParaRPr>
            </a:p>
          </p:txBody>
        </p:sp>
        <p:sp>
          <p:nvSpPr>
            <p:cNvPr id="17" name="Text Box 18"/>
            <p:cNvSpPr txBox="1">
              <a:spLocks noChangeArrowheads="1"/>
            </p:cNvSpPr>
            <p:nvPr/>
          </p:nvSpPr>
          <p:spPr bwMode="auto">
            <a:xfrm>
              <a:off x="2500947" y="367577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K</a:t>
              </a:r>
              <a:r>
                <a:rPr lang="de-CH" altLang="de-DE" sz="1600" i="1" baseline="-25000" dirty="0">
                  <a:solidFill>
                    <a:schemeClr val="bg1"/>
                  </a:solidFill>
                </a:rPr>
                <a:t>1</a:t>
              </a:r>
              <a:r>
                <a:rPr lang="de-CH" altLang="de-DE" sz="1600" i="1" dirty="0">
                  <a:solidFill>
                    <a:schemeClr val="bg1"/>
                  </a:solidFill>
                </a:rPr>
                <a:t> K</a:t>
              </a:r>
              <a:r>
                <a:rPr lang="de-CH" altLang="de-DE" sz="1600" i="1" baseline="-25000" dirty="0">
                  <a:solidFill>
                    <a:schemeClr val="bg1"/>
                  </a:solidFill>
                </a:rPr>
                <a:t>2</a:t>
              </a:r>
              <a:endParaRPr lang="de-DE" altLang="de-DE" sz="1600" i="1" baseline="-25000" dirty="0">
                <a:solidFill>
                  <a:schemeClr val="bg1"/>
                </a:solidFill>
              </a:endParaRPr>
            </a:p>
          </p:txBody>
        </p:sp>
        <p:sp>
          <p:nvSpPr>
            <p:cNvPr id="18" name="Text Box 19"/>
            <p:cNvSpPr txBox="1">
              <a:spLocks noChangeArrowheads="1"/>
            </p:cNvSpPr>
            <p:nvPr/>
          </p:nvSpPr>
          <p:spPr bwMode="auto">
            <a:xfrm>
              <a:off x="3791377" y="3378478"/>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D</a:t>
              </a:r>
              <a:r>
                <a:rPr lang="de-CH" altLang="de-DE" sz="1600" i="1" baseline="-25000" dirty="0">
                  <a:solidFill>
                    <a:schemeClr val="bg1"/>
                  </a:solidFill>
                </a:rPr>
                <a:t>1</a:t>
              </a:r>
              <a:r>
                <a:rPr lang="de-CH" altLang="de-DE" sz="1600" i="1" dirty="0">
                  <a:solidFill>
                    <a:schemeClr val="bg1"/>
                  </a:solidFill>
                </a:rPr>
                <a:t> D</a:t>
              </a:r>
              <a:r>
                <a:rPr lang="de-CH" altLang="de-DE" sz="1600" i="1" baseline="-25000" dirty="0">
                  <a:solidFill>
                    <a:schemeClr val="bg1"/>
                  </a:solidFill>
                </a:rPr>
                <a:t>2</a:t>
              </a:r>
              <a:endParaRPr lang="de-DE" altLang="de-DE" sz="1600" i="1" baseline="-25000" dirty="0">
                <a:solidFill>
                  <a:schemeClr val="bg1"/>
                </a:solidFill>
              </a:endParaRPr>
            </a:p>
          </p:txBody>
        </p:sp>
        <p:sp>
          <p:nvSpPr>
            <p:cNvPr id="19" name="Text Box 20"/>
            <p:cNvSpPr txBox="1">
              <a:spLocks noChangeArrowheads="1"/>
            </p:cNvSpPr>
            <p:nvPr/>
          </p:nvSpPr>
          <p:spPr bwMode="auto">
            <a:xfrm>
              <a:off x="3695457" y="3675772"/>
              <a:ext cx="7804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smtClean="0">
                  <a:solidFill>
                    <a:schemeClr val="bg1"/>
                  </a:solidFill>
                </a:rPr>
                <a:t>N   </a:t>
              </a:r>
              <a:r>
                <a:rPr lang="de-CH" altLang="de-DE" sz="1600" i="1" dirty="0">
                  <a:solidFill>
                    <a:schemeClr val="bg1"/>
                  </a:solidFill>
                </a:rPr>
                <a:t>M</a:t>
              </a:r>
              <a:endParaRPr lang="de-DE" altLang="de-DE" sz="1600" i="1" dirty="0">
                <a:solidFill>
                  <a:schemeClr val="bg1"/>
                </a:solidFill>
              </a:endParaRPr>
            </a:p>
          </p:txBody>
        </p:sp>
        <p:sp>
          <p:nvSpPr>
            <p:cNvPr id="20" name="Text Box 21"/>
            <p:cNvSpPr txBox="1">
              <a:spLocks noChangeArrowheads="1"/>
            </p:cNvSpPr>
            <p:nvPr/>
          </p:nvSpPr>
          <p:spPr bwMode="auto">
            <a:xfrm>
              <a:off x="3574926" y="402655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K</a:t>
              </a:r>
              <a:r>
                <a:rPr lang="de-CH" altLang="de-DE" sz="1600" i="1" baseline="-25000" dirty="0">
                  <a:solidFill>
                    <a:schemeClr val="bg1"/>
                  </a:solidFill>
                </a:rPr>
                <a:t>1</a:t>
              </a:r>
              <a:r>
                <a:rPr lang="de-CH" altLang="de-DE" sz="1600" i="1" dirty="0">
                  <a:solidFill>
                    <a:schemeClr val="bg1"/>
                  </a:solidFill>
                </a:rPr>
                <a:t> K</a:t>
              </a:r>
              <a:r>
                <a:rPr lang="de-CH" altLang="de-DE" sz="1600" i="1" baseline="-25000" dirty="0">
                  <a:solidFill>
                    <a:schemeClr val="bg1"/>
                  </a:solidFill>
                </a:rPr>
                <a:t>2</a:t>
              </a:r>
              <a:endParaRPr lang="de-DE" altLang="de-DE" sz="1600" i="1" baseline="-25000" dirty="0">
                <a:solidFill>
                  <a:schemeClr val="bg1"/>
                </a:solidFill>
              </a:endParaRPr>
            </a:p>
          </p:txBody>
        </p:sp>
        <p:sp>
          <p:nvSpPr>
            <p:cNvPr id="21" name="Text Box 22"/>
            <p:cNvSpPr txBox="1">
              <a:spLocks noChangeArrowheads="1"/>
            </p:cNvSpPr>
            <p:nvPr/>
          </p:nvSpPr>
          <p:spPr bwMode="auto">
            <a:xfrm>
              <a:off x="4877126" y="3689633"/>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O</a:t>
              </a:r>
              <a:r>
                <a:rPr lang="de-CH" altLang="de-DE" sz="1600" i="1" baseline="-25000" dirty="0">
                  <a:solidFill>
                    <a:schemeClr val="bg1"/>
                  </a:solidFill>
                </a:rPr>
                <a:t>1</a:t>
              </a:r>
              <a:r>
                <a:rPr lang="de-CH" altLang="de-DE" sz="1600" i="1" dirty="0">
                  <a:solidFill>
                    <a:schemeClr val="bg1"/>
                  </a:solidFill>
                </a:rPr>
                <a:t> O</a:t>
              </a:r>
              <a:r>
                <a:rPr lang="de-CH" altLang="de-DE" sz="1600" i="1" baseline="-25000" dirty="0">
                  <a:solidFill>
                    <a:schemeClr val="bg1"/>
                  </a:solidFill>
                </a:rPr>
                <a:t>2</a:t>
              </a:r>
              <a:endParaRPr lang="de-DE" altLang="de-DE" sz="1600" i="1" baseline="-25000" dirty="0">
                <a:solidFill>
                  <a:schemeClr val="bg1"/>
                </a:solidFill>
              </a:endParaRPr>
            </a:p>
          </p:txBody>
        </p:sp>
        <p:sp>
          <p:nvSpPr>
            <p:cNvPr id="22" name="Text Box 23"/>
            <p:cNvSpPr txBox="1">
              <a:spLocks noChangeArrowheads="1"/>
            </p:cNvSpPr>
            <p:nvPr/>
          </p:nvSpPr>
          <p:spPr bwMode="auto">
            <a:xfrm>
              <a:off x="3430910" y="438659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O</a:t>
              </a:r>
              <a:r>
                <a:rPr lang="de-CH" altLang="de-DE" sz="1600" i="1" baseline="-25000" dirty="0">
                  <a:solidFill>
                    <a:schemeClr val="bg1"/>
                  </a:solidFill>
                </a:rPr>
                <a:t>1</a:t>
              </a:r>
              <a:r>
                <a:rPr lang="de-CH" altLang="de-DE" sz="1600" i="1" dirty="0">
                  <a:solidFill>
                    <a:schemeClr val="bg1"/>
                  </a:solidFill>
                </a:rPr>
                <a:t> O</a:t>
              </a:r>
              <a:r>
                <a:rPr lang="de-CH" altLang="de-DE" sz="1600" i="1" baseline="-25000" dirty="0">
                  <a:solidFill>
                    <a:schemeClr val="bg1"/>
                  </a:solidFill>
                </a:rPr>
                <a:t>2</a:t>
              </a:r>
              <a:endParaRPr lang="de-DE" altLang="de-DE" sz="1600" i="1" baseline="-25000" dirty="0">
                <a:solidFill>
                  <a:schemeClr val="bg1"/>
                </a:solidFill>
              </a:endParaRPr>
            </a:p>
          </p:txBody>
        </p:sp>
        <p:sp>
          <p:nvSpPr>
            <p:cNvPr id="23" name="Text Box 24"/>
            <p:cNvSpPr txBox="1">
              <a:spLocks noChangeArrowheads="1"/>
            </p:cNvSpPr>
            <p:nvPr/>
          </p:nvSpPr>
          <p:spPr bwMode="auto">
            <a:xfrm>
              <a:off x="4943078" y="3378478"/>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K</a:t>
              </a:r>
              <a:r>
                <a:rPr lang="de-CH" altLang="de-DE" sz="1600" i="1" baseline="-25000" dirty="0">
                  <a:solidFill>
                    <a:schemeClr val="bg1"/>
                  </a:solidFill>
                </a:rPr>
                <a:t>1</a:t>
              </a:r>
              <a:r>
                <a:rPr lang="de-CH" altLang="de-DE" sz="1600" i="1" dirty="0">
                  <a:solidFill>
                    <a:schemeClr val="bg1"/>
                  </a:solidFill>
                </a:rPr>
                <a:t> K</a:t>
              </a:r>
              <a:r>
                <a:rPr lang="de-CH" altLang="de-DE" sz="1600" i="1" baseline="-25000" dirty="0">
                  <a:solidFill>
                    <a:schemeClr val="bg1"/>
                  </a:solidFill>
                </a:rPr>
                <a:t>2</a:t>
              </a:r>
              <a:endParaRPr lang="de-DE" altLang="de-DE" sz="1600" i="1" baseline="-25000" dirty="0">
                <a:solidFill>
                  <a:schemeClr val="bg1"/>
                </a:solidFill>
              </a:endParaRPr>
            </a:p>
          </p:txBody>
        </p:sp>
        <p:sp>
          <p:nvSpPr>
            <p:cNvPr id="24" name="Text Box 25"/>
            <p:cNvSpPr txBox="1">
              <a:spLocks noChangeArrowheads="1"/>
            </p:cNvSpPr>
            <p:nvPr/>
          </p:nvSpPr>
          <p:spPr bwMode="auto">
            <a:xfrm>
              <a:off x="4727054" y="4397408"/>
              <a:ext cx="787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smtClean="0">
                  <a:solidFill>
                    <a:schemeClr val="bg1"/>
                  </a:solidFill>
                </a:rPr>
                <a:t>N   </a:t>
              </a:r>
              <a:r>
                <a:rPr lang="de-CH" altLang="de-DE" sz="1600" i="1" dirty="0">
                  <a:solidFill>
                    <a:schemeClr val="bg1"/>
                  </a:solidFill>
                </a:rPr>
                <a:t>M</a:t>
              </a:r>
              <a:endParaRPr lang="de-DE" altLang="de-DE" sz="1600" i="1" dirty="0">
                <a:solidFill>
                  <a:schemeClr val="bg1"/>
                </a:solidFill>
              </a:endParaRPr>
            </a:p>
          </p:txBody>
        </p:sp>
        <p:sp>
          <p:nvSpPr>
            <p:cNvPr id="25" name="Text Box 26"/>
            <p:cNvSpPr txBox="1">
              <a:spLocks noChangeArrowheads="1"/>
            </p:cNvSpPr>
            <p:nvPr/>
          </p:nvSpPr>
          <p:spPr bwMode="auto">
            <a:xfrm>
              <a:off x="4799062" y="402655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CH" altLang="de-DE" sz="1600" i="1" dirty="0">
                  <a:solidFill>
                    <a:schemeClr val="bg1"/>
                  </a:solidFill>
                </a:rPr>
                <a:t>D</a:t>
              </a:r>
              <a:r>
                <a:rPr lang="de-CH" altLang="de-DE" sz="1600" i="1" baseline="-25000" dirty="0">
                  <a:solidFill>
                    <a:schemeClr val="bg1"/>
                  </a:solidFill>
                </a:rPr>
                <a:t>1</a:t>
              </a:r>
              <a:r>
                <a:rPr lang="de-CH" altLang="de-DE" sz="1600" i="1" dirty="0">
                  <a:solidFill>
                    <a:schemeClr val="bg1"/>
                  </a:solidFill>
                </a:rPr>
                <a:t> D</a:t>
              </a:r>
              <a:r>
                <a:rPr lang="de-CH" altLang="de-DE" sz="1600" i="1" baseline="-25000" dirty="0">
                  <a:solidFill>
                    <a:schemeClr val="bg1"/>
                  </a:solidFill>
                </a:rPr>
                <a:t>2</a:t>
              </a:r>
              <a:endParaRPr lang="de-DE" altLang="de-DE" sz="1600" i="1" baseline="-25000" dirty="0">
                <a:solidFill>
                  <a:schemeClr val="bg1"/>
                </a:solidFill>
              </a:endParaRPr>
            </a:p>
          </p:txBody>
        </p:sp>
      </p:grpSp>
      <p:sp>
        <p:nvSpPr>
          <p:cNvPr id="26" name="Text Box 27"/>
          <p:cNvSpPr txBox="1">
            <a:spLocks noChangeArrowheads="1"/>
          </p:cNvSpPr>
          <p:nvPr/>
        </p:nvSpPr>
        <p:spPr bwMode="auto">
          <a:xfrm>
            <a:off x="627832" y="5148000"/>
            <a:ext cx="3153606" cy="1169551"/>
          </a:xfrm>
          <a:prstGeom prst="rect">
            <a:avLst/>
          </a:prstGeom>
          <a:noFill/>
          <a:ln>
            <a:noFill/>
          </a:ln>
          <a:effectLst/>
          <a:extLst/>
        </p:spPr>
        <p:txBody>
          <a:bodyPr wrap="square">
            <a:spAutoFit/>
          </a:bodyPr>
          <a:lstStyle/>
          <a:p>
            <a:pPr>
              <a:defRPr/>
            </a:pPr>
            <a:r>
              <a:rPr lang="de-CH" sz="1400" dirty="0" smtClean="0">
                <a:solidFill>
                  <a:schemeClr val="tx1"/>
                </a:solidFill>
                <a:latin typeface="Arial" charset="0"/>
              </a:rPr>
              <a:t>D</a:t>
            </a:r>
            <a:r>
              <a:rPr lang="de-CH" sz="1400" baseline="-25000" dirty="0" smtClean="0">
                <a:solidFill>
                  <a:schemeClr val="tx1"/>
                </a:solidFill>
                <a:latin typeface="Arial" charset="0"/>
              </a:rPr>
              <a:t>1,2</a:t>
            </a:r>
            <a:r>
              <a:rPr lang="de-CH" sz="1400" dirty="0" smtClean="0">
                <a:solidFill>
                  <a:schemeClr val="tx1"/>
                </a:solidFill>
                <a:latin typeface="Arial" charset="0"/>
              </a:rPr>
              <a:t>: bio-dynamisch</a:t>
            </a:r>
            <a:endParaRPr lang="de-CH" sz="1400" dirty="0">
              <a:solidFill>
                <a:schemeClr val="tx1"/>
              </a:solidFill>
              <a:latin typeface="Arial" charset="0"/>
            </a:endParaRPr>
          </a:p>
          <a:p>
            <a:pPr>
              <a:defRPr/>
            </a:pPr>
            <a:r>
              <a:rPr lang="de-CH" sz="1400" dirty="0" smtClean="0">
                <a:solidFill>
                  <a:schemeClr val="tx1"/>
                </a:solidFill>
                <a:latin typeface="Arial" charset="0"/>
              </a:rPr>
              <a:t>O</a:t>
            </a:r>
            <a:r>
              <a:rPr lang="de-CH" sz="1400" baseline="-25000" dirty="0">
                <a:solidFill>
                  <a:schemeClr val="tx1"/>
                </a:solidFill>
                <a:latin typeface="Arial" charset="0"/>
              </a:rPr>
              <a:t>1,2</a:t>
            </a:r>
            <a:r>
              <a:rPr lang="de-CH" sz="1400" dirty="0" smtClean="0">
                <a:solidFill>
                  <a:schemeClr val="tx1"/>
                </a:solidFill>
                <a:latin typeface="Arial" charset="0"/>
              </a:rPr>
              <a:t>: bio-organisch</a:t>
            </a:r>
            <a:endParaRPr lang="de-CH" sz="1400" dirty="0">
              <a:solidFill>
                <a:schemeClr val="tx1"/>
              </a:solidFill>
              <a:latin typeface="Arial" charset="0"/>
            </a:endParaRPr>
          </a:p>
          <a:p>
            <a:pPr>
              <a:defRPr/>
            </a:pPr>
            <a:r>
              <a:rPr lang="de-CH" sz="1400" dirty="0" smtClean="0">
                <a:solidFill>
                  <a:schemeClr val="tx1"/>
                </a:solidFill>
                <a:latin typeface="Arial" charset="0"/>
              </a:rPr>
              <a:t>K</a:t>
            </a:r>
            <a:r>
              <a:rPr lang="de-CH" sz="1400" baseline="-25000" dirty="0">
                <a:solidFill>
                  <a:schemeClr val="tx1"/>
                </a:solidFill>
                <a:latin typeface="Arial" charset="0"/>
              </a:rPr>
              <a:t>1,2</a:t>
            </a:r>
            <a:r>
              <a:rPr lang="de-CH" sz="1400" dirty="0" smtClean="0">
                <a:solidFill>
                  <a:schemeClr val="tx1"/>
                </a:solidFill>
                <a:latin typeface="Arial" charset="0"/>
              </a:rPr>
              <a:t>: konventionell</a:t>
            </a:r>
            <a:endParaRPr lang="de-CH" sz="1400" dirty="0">
              <a:solidFill>
                <a:schemeClr val="tx1"/>
              </a:solidFill>
              <a:latin typeface="Arial" charset="0"/>
            </a:endParaRPr>
          </a:p>
          <a:p>
            <a:pPr>
              <a:defRPr/>
            </a:pPr>
            <a:r>
              <a:rPr lang="de-CH" sz="1400" dirty="0">
                <a:solidFill>
                  <a:schemeClr val="tx1"/>
                </a:solidFill>
                <a:latin typeface="Arial" charset="0"/>
              </a:rPr>
              <a:t>M: </a:t>
            </a:r>
            <a:r>
              <a:rPr lang="de-CH" sz="1400" dirty="0" smtClean="0">
                <a:solidFill>
                  <a:schemeClr val="tx1"/>
                </a:solidFill>
                <a:latin typeface="Arial" charset="0"/>
              </a:rPr>
              <a:t>konventionell, mineralisch</a:t>
            </a:r>
            <a:endParaRPr lang="de-CH" sz="1400" dirty="0">
              <a:solidFill>
                <a:schemeClr val="tx1"/>
              </a:solidFill>
              <a:latin typeface="Arial" charset="0"/>
            </a:endParaRPr>
          </a:p>
          <a:p>
            <a:pPr>
              <a:defRPr/>
            </a:pPr>
            <a:r>
              <a:rPr lang="de-CH" sz="1400" dirty="0">
                <a:solidFill>
                  <a:schemeClr val="tx1"/>
                </a:solidFill>
                <a:latin typeface="Arial" charset="0"/>
              </a:rPr>
              <a:t>N: </a:t>
            </a:r>
            <a:r>
              <a:rPr lang="de-CH" sz="1400" dirty="0" smtClean="0">
                <a:solidFill>
                  <a:schemeClr val="tx1"/>
                </a:solidFill>
                <a:latin typeface="Arial" charset="0"/>
              </a:rPr>
              <a:t>ungedüngt</a:t>
            </a:r>
            <a:endParaRPr lang="de-DE" sz="1400" baseline="-25000" dirty="0">
              <a:solidFill>
                <a:schemeClr val="tx1"/>
              </a:solidFill>
              <a:latin typeface="Arial" charset="0"/>
            </a:endParaRPr>
          </a:p>
        </p:txBody>
      </p:sp>
      <p:sp>
        <p:nvSpPr>
          <p:cNvPr id="27" name="Text Box 28"/>
          <p:cNvSpPr txBox="1">
            <a:spLocks noChangeArrowheads="1"/>
          </p:cNvSpPr>
          <p:nvPr/>
        </p:nvSpPr>
        <p:spPr bwMode="auto">
          <a:xfrm>
            <a:off x="3781438" y="5148000"/>
            <a:ext cx="3857888" cy="1169551"/>
          </a:xfrm>
          <a:prstGeom prst="rect">
            <a:avLst/>
          </a:prstGeom>
          <a:noFill/>
          <a:ln>
            <a:noFill/>
          </a:ln>
          <a:effectLst/>
          <a:extLst/>
        </p:spPr>
        <p:txBody>
          <a:bodyPr wrap="square">
            <a:spAutoFit/>
          </a:bodyPr>
          <a:lstStyle/>
          <a:p>
            <a:pPr marL="0" lvl="1">
              <a:defRPr/>
            </a:pPr>
            <a:r>
              <a:rPr lang="de-CH" sz="1400" dirty="0" smtClean="0">
                <a:solidFill>
                  <a:schemeClr val="tx1"/>
                </a:solidFill>
                <a:latin typeface="Arial" charset="0"/>
              </a:rPr>
              <a:t>1: </a:t>
            </a:r>
            <a:r>
              <a:rPr lang="de-CH" sz="1400" dirty="0">
                <a:solidFill>
                  <a:schemeClr val="tx1"/>
                </a:solidFill>
              </a:rPr>
              <a:t>erste Düngungsstufe: 0.7 DGVE/ha </a:t>
            </a:r>
            <a:endParaRPr lang="de-CH" sz="1400" dirty="0">
              <a:solidFill>
                <a:schemeClr val="tx1"/>
              </a:solidFill>
              <a:latin typeface="Arial" charset="0"/>
            </a:endParaRPr>
          </a:p>
          <a:p>
            <a:pPr>
              <a:defRPr/>
            </a:pPr>
            <a:r>
              <a:rPr lang="de-CH" sz="1400" dirty="0">
                <a:solidFill>
                  <a:schemeClr val="tx1"/>
                </a:solidFill>
                <a:latin typeface="Arial" charset="0"/>
              </a:rPr>
              <a:t>2</a:t>
            </a:r>
            <a:r>
              <a:rPr lang="de-CH" sz="1400" dirty="0" smtClean="0">
                <a:solidFill>
                  <a:schemeClr val="tx1"/>
                </a:solidFill>
                <a:latin typeface="Arial" charset="0"/>
              </a:rPr>
              <a:t>:</a:t>
            </a:r>
            <a:r>
              <a:rPr lang="de-CH" sz="1400" dirty="0">
                <a:solidFill>
                  <a:schemeClr val="tx1"/>
                </a:solidFill>
              </a:rPr>
              <a:t> </a:t>
            </a:r>
            <a:r>
              <a:rPr lang="de-CH" sz="1400" dirty="0" smtClean="0">
                <a:solidFill>
                  <a:schemeClr val="tx1"/>
                </a:solidFill>
              </a:rPr>
              <a:t>zweite </a:t>
            </a:r>
            <a:r>
              <a:rPr lang="de-CH" sz="1400" dirty="0">
                <a:solidFill>
                  <a:schemeClr val="tx1"/>
                </a:solidFill>
              </a:rPr>
              <a:t>Düngungsstufe: </a:t>
            </a:r>
            <a:r>
              <a:rPr lang="de-CH" sz="1400" dirty="0" smtClean="0">
                <a:solidFill>
                  <a:schemeClr val="tx1"/>
                </a:solidFill>
              </a:rPr>
              <a:t>1.4 DGVE/ha</a:t>
            </a:r>
          </a:p>
          <a:p>
            <a:pPr>
              <a:defRPr/>
            </a:pPr>
            <a:endParaRPr lang="de-CH" sz="1400" dirty="0">
              <a:solidFill>
                <a:schemeClr val="tx1"/>
              </a:solidFill>
            </a:endParaRPr>
          </a:p>
          <a:p>
            <a:pPr>
              <a:defRPr/>
            </a:pPr>
            <a:r>
              <a:rPr lang="de-CH" sz="1400" dirty="0" smtClean="0">
                <a:solidFill>
                  <a:schemeClr val="tx1"/>
                </a:solidFill>
              </a:rPr>
              <a:t>K erhält zusätzlich zu Mist und Gülle Mineraldünger </a:t>
            </a:r>
            <a:endParaRPr lang="de-DE" sz="1400" dirty="0">
              <a:solidFill>
                <a:schemeClr val="tx1"/>
              </a:solidFill>
              <a:latin typeface="Arial" charset="0"/>
            </a:endParaRPr>
          </a:p>
        </p:txBody>
      </p:sp>
      <p:sp>
        <p:nvSpPr>
          <p:cNvPr id="28" name="Text Box 29"/>
          <p:cNvSpPr txBox="1">
            <a:spLocks noChangeArrowheads="1"/>
          </p:cNvSpPr>
          <p:nvPr/>
        </p:nvSpPr>
        <p:spPr bwMode="auto">
          <a:xfrm>
            <a:off x="596677" y="1444411"/>
            <a:ext cx="2802260" cy="1241365"/>
          </a:xfrm>
          <a:prstGeom prst="rect">
            <a:avLst/>
          </a:prstGeom>
          <a:noFill/>
          <a:ln>
            <a:noFill/>
          </a:ln>
          <a:effectLst/>
          <a:extLst/>
        </p:spPr>
        <p:txBody>
          <a:bodyPr wrap="square">
            <a:spAutoFit/>
          </a:bodyPr>
          <a:lstStyle/>
          <a:p>
            <a:pPr>
              <a:defRPr/>
            </a:pPr>
            <a:r>
              <a:rPr lang="de-CH" sz="1600" dirty="0" smtClean="0">
                <a:solidFill>
                  <a:schemeClr val="tx1"/>
                </a:solidFill>
                <a:latin typeface="Arial" charset="0"/>
              </a:rPr>
              <a:t>  8 </a:t>
            </a:r>
            <a:r>
              <a:rPr lang="de-CH" sz="1600" dirty="0">
                <a:solidFill>
                  <a:schemeClr val="tx1"/>
                </a:solidFill>
                <a:latin typeface="Arial" charset="0"/>
              </a:rPr>
              <a:t>Verfahren</a:t>
            </a:r>
          </a:p>
          <a:p>
            <a:pPr>
              <a:defRPr/>
            </a:pPr>
            <a:r>
              <a:rPr lang="de-CH" sz="1600" dirty="0" smtClean="0">
                <a:solidFill>
                  <a:schemeClr val="tx1"/>
                </a:solidFill>
                <a:latin typeface="Arial" charset="0"/>
              </a:rPr>
              <a:t>  3 </a:t>
            </a:r>
            <a:r>
              <a:rPr lang="de-CH" sz="1600" dirty="0">
                <a:solidFill>
                  <a:schemeClr val="tx1"/>
                </a:solidFill>
                <a:latin typeface="Arial" charset="0"/>
              </a:rPr>
              <a:t>Kulturen je Jahr</a:t>
            </a:r>
          </a:p>
          <a:p>
            <a:pPr>
              <a:defRPr/>
            </a:pPr>
            <a:r>
              <a:rPr lang="de-CH" sz="1600" dirty="0" smtClean="0">
                <a:solidFill>
                  <a:schemeClr val="tx1"/>
                </a:solidFill>
                <a:latin typeface="Arial" charset="0"/>
              </a:rPr>
              <a:t>  4 </a:t>
            </a:r>
            <a:r>
              <a:rPr lang="de-CH" sz="1600" dirty="0">
                <a:solidFill>
                  <a:schemeClr val="tx1"/>
                </a:solidFill>
                <a:latin typeface="Arial" charset="0"/>
              </a:rPr>
              <a:t>Wiederholungen</a:t>
            </a:r>
          </a:p>
          <a:p>
            <a:pPr>
              <a:defRPr/>
            </a:pPr>
            <a:r>
              <a:rPr lang="de-CH" sz="1600" dirty="0">
                <a:solidFill>
                  <a:schemeClr val="tx1"/>
                </a:solidFill>
                <a:latin typeface="Arial" charset="0"/>
              </a:rPr>
              <a:t>96 Parzellen à 100m</a:t>
            </a:r>
            <a:r>
              <a:rPr lang="de-CH" sz="1600" baseline="24000" dirty="0">
                <a:solidFill>
                  <a:schemeClr val="tx1"/>
                </a:solidFill>
                <a:latin typeface="Arial" charset="0"/>
              </a:rPr>
              <a:t>2</a:t>
            </a:r>
            <a:endParaRPr lang="de-DE" sz="1600" baseline="24000" dirty="0">
              <a:solidFill>
                <a:schemeClr val="tx1"/>
              </a:solidFill>
              <a:latin typeface="Arial" charset="0"/>
            </a:endParaRPr>
          </a:p>
          <a:p>
            <a:pPr>
              <a:defRPr/>
            </a:pPr>
            <a:endParaRPr lang="de-DE" sz="1600" baseline="24000" dirty="0">
              <a:solidFill>
                <a:schemeClr val="tx1"/>
              </a:solidFill>
              <a:latin typeface="Arial" charset="0"/>
            </a:endParaRPr>
          </a:p>
        </p:txBody>
      </p:sp>
      <p:sp>
        <p:nvSpPr>
          <p:cNvPr id="29" name="Rectangle 3"/>
          <p:cNvSpPr txBox="1">
            <a:spLocks noChangeArrowheads="1"/>
          </p:cNvSpPr>
          <p:nvPr/>
        </p:nvSpPr>
        <p:spPr bwMode="auto">
          <a:xfrm>
            <a:off x="6095668" y="2564904"/>
            <a:ext cx="2659717" cy="2698530"/>
          </a:xfrm>
          <a:prstGeom prst="rect">
            <a:avLst/>
          </a:prstGeom>
          <a:noFill/>
          <a:ln w="19050">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1" fontAlgn="base" hangingPunct="1">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1" fontAlgn="base" hangingPunct="1">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de-CH" sz="1600" dirty="0" smtClean="0">
                <a:latin typeface="+mj-lt"/>
              </a:rPr>
              <a:t> Fruchtfolge </a:t>
            </a:r>
            <a:endParaRPr lang="de-CH" sz="1600" dirty="0">
              <a:latin typeface="+mj-lt"/>
            </a:endParaRPr>
          </a:p>
          <a:p>
            <a:pPr marL="0" indent="0">
              <a:buNone/>
            </a:pPr>
            <a:r>
              <a:rPr lang="de-CH" sz="1600" b="0" dirty="0" smtClean="0"/>
              <a:t> Mais</a:t>
            </a:r>
          </a:p>
          <a:p>
            <a:pPr marL="0" indent="0">
              <a:buNone/>
            </a:pPr>
            <a:r>
              <a:rPr lang="de-CH" sz="1600" b="0" dirty="0" smtClean="0"/>
              <a:t> Soja </a:t>
            </a:r>
            <a:r>
              <a:rPr lang="de-CH" sz="1200" b="0" dirty="0" smtClean="0"/>
              <a:t>(Gründüngung)</a:t>
            </a:r>
          </a:p>
          <a:p>
            <a:pPr marL="0" indent="0">
              <a:buNone/>
            </a:pPr>
            <a:r>
              <a:rPr lang="de-CH" sz="1600" b="0" dirty="0" smtClean="0"/>
              <a:t> Winterweizen </a:t>
            </a:r>
            <a:r>
              <a:rPr lang="de-CH" sz="1200" b="0" dirty="0" smtClean="0"/>
              <a:t>(</a:t>
            </a:r>
            <a:r>
              <a:rPr lang="de-CH" sz="1200" b="0" dirty="0"/>
              <a:t>Gründüngung)</a:t>
            </a:r>
            <a:endParaRPr lang="de-CH" sz="1200" b="0" dirty="0" smtClean="0"/>
          </a:p>
          <a:p>
            <a:pPr marL="0" indent="0">
              <a:buNone/>
            </a:pPr>
            <a:r>
              <a:rPr lang="de-CH" sz="1600" b="0" dirty="0" smtClean="0"/>
              <a:t> Kartoffeln</a:t>
            </a:r>
          </a:p>
          <a:p>
            <a:pPr marL="0" indent="0">
              <a:buNone/>
            </a:pPr>
            <a:r>
              <a:rPr lang="de-CH" sz="1600" b="0" dirty="0"/>
              <a:t> Winterweizen </a:t>
            </a:r>
            <a:endParaRPr lang="de-CH" sz="1600" b="0" dirty="0" smtClean="0"/>
          </a:p>
          <a:p>
            <a:pPr marL="0" indent="0">
              <a:buNone/>
            </a:pPr>
            <a:r>
              <a:rPr lang="de-CH" sz="1600" b="0" dirty="0" smtClean="0"/>
              <a:t> Kunstwiese</a:t>
            </a:r>
          </a:p>
          <a:p>
            <a:pPr marL="0" indent="0">
              <a:buNone/>
            </a:pPr>
            <a:r>
              <a:rPr lang="de-CH" sz="1600" b="0" dirty="0" smtClean="0"/>
              <a:t> </a:t>
            </a:r>
            <a:r>
              <a:rPr lang="de-CH" sz="1600" b="0" dirty="0"/>
              <a:t>Kunstwiese</a:t>
            </a:r>
          </a:p>
        </p:txBody>
      </p:sp>
    </p:spTree>
    <p:extLst>
      <p:ext uri="{BB962C8B-B14F-4D97-AF65-F5344CB8AC3E}">
        <p14:creationId xmlns:p14="http://schemas.microsoft.com/office/powerpoint/2010/main" val="311219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a:t>
            </a:r>
          </a:p>
        </p:txBody>
      </p:sp>
      <p:sp>
        <p:nvSpPr>
          <p:cNvPr id="3" name="Inhaltsplatzhalter 2"/>
          <p:cNvSpPr>
            <a:spLocks noGrp="1"/>
          </p:cNvSpPr>
          <p:nvPr>
            <p:ph idx="12"/>
          </p:nvPr>
        </p:nvSpPr>
        <p:spPr/>
        <p:txBody>
          <a:bodyPr/>
          <a:lstStyle/>
          <a:p>
            <a:r>
              <a:rPr lang="de-CH" dirty="0" smtClean="0"/>
              <a:t>Die Verfahren</a:t>
            </a:r>
            <a:endParaRPr lang="de-CH" dirty="0"/>
          </a:p>
        </p:txBody>
      </p:sp>
      <p:sp>
        <p:nvSpPr>
          <p:cNvPr id="4" name="Inhaltsplatzhalter 3"/>
          <p:cNvSpPr>
            <a:spLocks noGrp="1"/>
          </p:cNvSpPr>
          <p:nvPr>
            <p:ph idx="14"/>
          </p:nvPr>
        </p:nvSpPr>
        <p:spPr/>
        <p:txBody>
          <a:bodyPr/>
          <a:lstStyle/>
          <a:p>
            <a:endParaRPr lang="de-CH" dirty="0"/>
          </a:p>
        </p:txBody>
      </p:sp>
      <p:graphicFrame>
        <p:nvGraphicFramePr>
          <p:cNvPr id="8" name="Inhaltsplatzhalter 7"/>
          <p:cNvGraphicFramePr>
            <a:graphicFrameLocks noGrp="1"/>
          </p:cNvGraphicFramePr>
          <p:nvPr>
            <p:ph sz="quarter" idx="17"/>
            <p:extLst>
              <p:ext uri="{D42A27DB-BD31-4B8C-83A1-F6EECF244321}">
                <p14:modId xmlns:p14="http://schemas.microsoft.com/office/powerpoint/2010/main" val="3595554076"/>
              </p:ext>
            </p:extLst>
          </p:nvPr>
        </p:nvGraphicFramePr>
        <p:xfrm>
          <a:off x="648000" y="1584005"/>
          <a:ext cx="7867351" cy="4748867"/>
        </p:xfrm>
        <a:graphic>
          <a:graphicData uri="http://schemas.openxmlformats.org/drawingml/2006/table">
            <a:tbl>
              <a:tblPr firstRow="1" bandRow="1">
                <a:tableStyleId>{93296810-A885-4BE3-A3E7-6D5BEEA58F35}</a:tableStyleId>
              </a:tblPr>
              <a:tblGrid>
                <a:gridCol w="1277573"/>
                <a:gridCol w="1134259"/>
                <a:gridCol w="648072"/>
                <a:gridCol w="720080"/>
                <a:gridCol w="720080"/>
                <a:gridCol w="792088"/>
                <a:gridCol w="648072"/>
                <a:gridCol w="792088"/>
                <a:gridCol w="1135039"/>
              </a:tblGrid>
              <a:tr h="381143">
                <a:tc>
                  <a:txBody>
                    <a:bodyPr/>
                    <a:lstStyle/>
                    <a:p>
                      <a:pPr algn="l"/>
                      <a:r>
                        <a:rPr lang="de-CH" sz="1400" b="1" dirty="0" smtClean="0">
                          <a:solidFill>
                            <a:schemeClr val="tx1"/>
                          </a:solidFill>
                        </a:rPr>
                        <a:t>Verfahren</a:t>
                      </a:r>
                      <a:endParaRPr lang="de-CH" sz="1400" b="1" dirty="0">
                        <a:solidFill>
                          <a:schemeClr val="tx1"/>
                        </a:solidFill>
                      </a:endParaRPr>
                    </a:p>
                  </a:txBody>
                  <a:tcPr marL="36000" marR="36000" marT="36000" marB="36000">
                    <a:solidFill>
                      <a:schemeClr val="bg2">
                        <a:lumMod val="75000"/>
                      </a:schemeClr>
                    </a:solidFill>
                  </a:tcPr>
                </a:tc>
                <a:tc>
                  <a:txBody>
                    <a:bodyPr/>
                    <a:lstStyle/>
                    <a:p>
                      <a:pPr algn="l"/>
                      <a:r>
                        <a:rPr lang="de-CH" sz="1400" dirty="0" smtClean="0">
                          <a:solidFill>
                            <a:schemeClr val="tx1"/>
                          </a:solidFill>
                        </a:rPr>
                        <a:t>ungedüngt</a:t>
                      </a:r>
                      <a:endParaRPr lang="de-CH" sz="1400" dirty="0">
                        <a:solidFill>
                          <a:schemeClr val="tx1"/>
                        </a:solidFill>
                      </a:endParaRPr>
                    </a:p>
                  </a:txBody>
                  <a:tcPr marL="36000" marR="36000" marT="36000" marB="36000">
                    <a:solidFill>
                      <a:schemeClr val="bg1">
                        <a:lumMod val="75000"/>
                      </a:schemeClr>
                    </a:solidFill>
                  </a:tcPr>
                </a:tc>
                <a:tc gridSpan="2">
                  <a:txBody>
                    <a:bodyPr/>
                    <a:lstStyle/>
                    <a:p>
                      <a:pPr algn="l"/>
                      <a:r>
                        <a:rPr lang="de-CH" sz="1400" dirty="0" smtClean="0">
                          <a:solidFill>
                            <a:schemeClr val="tx1"/>
                          </a:solidFill>
                        </a:rPr>
                        <a:t>Biologisch-dynamisch</a:t>
                      </a:r>
                      <a:endParaRPr lang="de-CH" sz="1400" dirty="0">
                        <a:solidFill>
                          <a:schemeClr val="tx1"/>
                        </a:solidFill>
                      </a:endParaRPr>
                    </a:p>
                  </a:txBody>
                  <a:tcPr marL="36000" marR="36000" marT="36000" marB="36000">
                    <a:solidFill>
                      <a:schemeClr val="accent5">
                        <a:lumMod val="75000"/>
                      </a:schemeClr>
                    </a:solidFill>
                  </a:tcPr>
                </a:tc>
                <a:tc hMerge="1">
                  <a:txBody>
                    <a:bodyPr/>
                    <a:lstStyle/>
                    <a:p>
                      <a:endParaRPr lang="de-CH"/>
                    </a:p>
                  </a:txBody>
                  <a:tcPr/>
                </a:tc>
                <a:tc gridSpan="2">
                  <a:txBody>
                    <a:bodyPr/>
                    <a:lstStyle/>
                    <a:p>
                      <a:pPr algn="l"/>
                      <a:r>
                        <a:rPr lang="de-CH" sz="1400" dirty="0" smtClean="0">
                          <a:solidFill>
                            <a:schemeClr val="tx1"/>
                          </a:solidFill>
                        </a:rPr>
                        <a:t>Biologisch-organisch</a:t>
                      </a:r>
                      <a:endParaRPr lang="de-CH" sz="1400" dirty="0">
                        <a:solidFill>
                          <a:schemeClr val="tx1"/>
                        </a:solidFill>
                      </a:endParaRPr>
                    </a:p>
                  </a:txBody>
                  <a:tcPr marL="36000" marR="36000" marT="36000" marB="36000">
                    <a:solidFill>
                      <a:srgbClr val="00B0F0"/>
                    </a:solidFill>
                  </a:tcPr>
                </a:tc>
                <a:tc hMerge="1">
                  <a:txBody>
                    <a:bodyPr/>
                    <a:lstStyle/>
                    <a:p>
                      <a:endParaRPr lang="de-CH"/>
                    </a:p>
                  </a:txBody>
                  <a:tcPr/>
                </a:tc>
                <a:tc gridSpan="2">
                  <a:txBody>
                    <a:bodyPr/>
                    <a:lstStyle/>
                    <a:p>
                      <a:pPr algn="l"/>
                      <a:r>
                        <a:rPr lang="de-CH" sz="1400" dirty="0" smtClean="0">
                          <a:solidFill>
                            <a:schemeClr val="tx1"/>
                          </a:solidFill>
                        </a:rPr>
                        <a:t>Konventionell (IP)</a:t>
                      </a:r>
                      <a:endParaRPr lang="de-CH" sz="1400" dirty="0">
                        <a:solidFill>
                          <a:schemeClr val="tx1"/>
                        </a:solidFill>
                      </a:endParaRPr>
                    </a:p>
                  </a:txBody>
                  <a:tcPr marL="36000" marR="36000" marT="36000" marB="36000">
                    <a:solidFill>
                      <a:srgbClr val="FF7D7D"/>
                    </a:solidFill>
                  </a:tcPr>
                </a:tc>
                <a:tc hMerge="1">
                  <a:txBody>
                    <a:bodyPr/>
                    <a:lstStyle/>
                    <a:p>
                      <a:endParaRPr lang="de-CH"/>
                    </a:p>
                  </a:txBody>
                  <a:tcPr/>
                </a:tc>
                <a:tc>
                  <a:txBody>
                    <a:bodyPr/>
                    <a:lstStyle/>
                    <a:p>
                      <a:pPr algn="l"/>
                      <a:r>
                        <a:rPr lang="de-CH" sz="1400" dirty="0" smtClean="0">
                          <a:solidFill>
                            <a:schemeClr val="tx1"/>
                          </a:solidFill>
                        </a:rPr>
                        <a:t>Mineralisch</a:t>
                      </a:r>
                      <a:r>
                        <a:rPr lang="de-CH" sz="1400" baseline="0" dirty="0" smtClean="0">
                          <a:solidFill>
                            <a:schemeClr val="tx1"/>
                          </a:solidFill>
                        </a:rPr>
                        <a:t> (IP)</a:t>
                      </a:r>
                      <a:endParaRPr lang="de-CH" sz="1400" dirty="0">
                        <a:solidFill>
                          <a:schemeClr val="tx1"/>
                        </a:solidFill>
                      </a:endParaRPr>
                    </a:p>
                  </a:txBody>
                  <a:tcPr marL="36000" marR="36000" marT="36000" marB="36000">
                    <a:solidFill>
                      <a:srgbClr val="FFC000"/>
                    </a:solidFill>
                  </a:tcPr>
                </a:tc>
              </a:tr>
              <a:tr h="251864">
                <a:tc>
                  <a:txBody>
                    <a:bodyPr/>
                    <a:lstStyle/>
                    <a:p>
                      <a:pPr algn="l"/>
                      <a:endParaRPr lang="de-CH" sz="1400" dirty="0"/>
                    </a:p>
                  </a:txBody>
                  <a:tcPr marL="36000" marR="36000" marT="36000" marB="36000">
                    <a:solidFill>
                      <a:schemeClr val="bg2">
                        <a:lumMod val="90000"/>
                      </a:schemeClr>
                    </a:solidFill>
                  </a:tcPr>
                </a:tc>
                <a:tc>
                  <a:txBody>
                    <a:bodyPr/>
                    <a:lstStyle/>
                    <a:p>
                      <a:pPr algn="l"/>
                      <a:r>
                        <a:rPr lang="de-CH" sz="1400" dirty="0" smtClean="0"/>
                        <a:t>N</a:t>
                      </a:r>
                      <a:endParaRPr lang="de-CH" sz="1400" dirty="0"/>
                    </a:p>
                  </a:txBody>
                  <a:tcPr marL="36000" marR="36000" marT="36000" marB="36000">
                    <a:solidFill>
                      <a:schemeClr val="bg1">
                        <a:lumMod val="75000"/>
                      </a:schemeClr>
                    </a:solidFill>
                  </a:tcPr>
                </a:tc>
                <a:tc>
                  <a:txBody>
                    <a:bodyPr/>
                    <a:lstStyle/>
                    <a:p>
                      <a:pPr algn="l"/>
                      <a:r>
                        <a:rPr lang="de-CH" sz="1400" dirty="0" smtClean="0"/>
                        <a:t>D1</a:t>
                      </a:r>
                      <a:endParaRPr lang="de-CH" sz="1400" dirty="0"/>
                    </a:p>
                  </a:txBody>
                  <a:tcPr marL="36000" marR="36000" marT="36000" marB="36000">
                    <a:solidFill>
                      <a:schemeClr val="accent5">
                        <a:lumMod val="75000"/>
                      </a:schemeClr>
                    </a:solidFill>
                  </a:tcPr>
                </a:tc>
                <a:tc>
                  <a:txBody>
                    <a:bodyPr/>
                    <a:lstStyle/>
                    <a:p>
                      <a:pPr algn="l"/>
                      <a:r>
                        <a:rPr lang="de-CH" sz="1400" dirty="0" smtClean="0"/>
                        <a:t>D2*</a:t>
                      </a:r>
                      <a:endParaRPr lang="de-CH" sz="1400" dirty="0"/>
                    </a:p>
                  </a:txBody>
                  <a:tcPr marL="36000" marR="36000" marT="36000" marB="36000">
                    <a:solidFill>
                      <a:schemeClr val="accent5">
                        <a:lumMod val="75000"/>
                      </a:schemeClr>
                    </a:solidFill>
                  </a:tcPr>
                </a:tc>
                <a:tc>
                  <a:txBody>
                    <a:bodyPr/>
                    <a:lstStyle/>
                    <a:p>
                      <a:pPr algn="l"/>
                      <a:r>
                        <a:rPr lang="de-CH" sz="1400" dirty="0" smtClean="0"/>
                        <a:t>O1</a:t>
                      </a:r>
                      <a:endParaRPr lang="de-CH" sz="1400" dirty="0"/>
                    </a:p>
                  </a:txBody>
                  <a:tcPr marL="36000" marR="36000" marT="36000" marB="36000">
                    <a:solidFill>
                      <a:srgbClr val="00B0F0"/>
                    </a:solidFill>
                  </a:tcPr>
                </a:tc>
                <a:tc>
                  <a:txBody>
                    <a:bodyPr/>
                    <a:lstStyle/>
                    <a:p>
                      <a:pPr algn="l"/>
                      <a:r>
                        <a:rPr lang="de-CH" sz="1400" dirty="0" smtClean="0"/>
                        <a:t>O2*</a:t>
                      </a:r>
                      <a:endParaRPr lang="de-CH" sz="1400" dirty="0"/>
                    </a:p>
                  </a:txBody>
                  <a:tcPr marL="36000" marR="36000" marT="36000" marB="36000">
                    <a:solidFill>
                      <a:srgbClr val="00B0F0"/>
                    </a:solidFill>
                  </a:tcPr>
                </a:tc>
                <a:tc>
                  <a:txBody>
                    <a:bodyPr/>
                    <a:lstStyle/>
                    <a:p>
                      <a:pPr algn="l"/>
                      <a:r>
                        <a:rPr lang="de-CH" sz="1400" dirty="0" smtClean="0"/>
                        <a:t>K1</a:t>
                      </a:r>
                      <a:endParaRPr lang="de-CH" sz="1400" dirty="0"/>
                    </a:p>
                  </a:txBody>
                  <a:tcPr marL="36000" marR="36000" marT="36000" marB="36000">
                    <a:solidFill>
                      <a:srgbClr val="FF7D7D"/>
                    </a:solidFill>
                  </a:tcPr>
                </a:tc>
                <a:tc>
                  <a:txBody>
                    <a:bodyPr/>
                    <a:lstStyle/>
                    <a:p>
                      <a:pPr algn="l"/>
                      <a:r>
                        <a:rPr lang="de-CH" sz="1400" dirty="0" smtClean="0"/>
                        <a:t>K2*</a:t>
                      </a:r>
                      <a:endParaRPr lang="de-CH" sz="1400" dirty="0"/>
                    </a:p>
                  </a:txBody>
                  <a:tcPr marL="36000" marR="36000" marT="36000" marB="36000">
                    <a:solidFill>
                      <a:srgbClr val="FF7D7D"/>
                    </a:solidFill>
                  </a:tcPr>
                </a:tc>
                <a:tc>
                  <a:txBody>
                    <a:bodyPr/>
                    <a:lstStyle/>
                    <a:p>
                      <a:pPr algn="l"/>
                      <a:r>
                        <a:rPr lang="de-CH" sz="1400" dirty="0" smtClean="0"/>
                        <a:t>M*</a:t>
                      </a:r>
                      <a:endParaRPr lang="de-CH" sz="1400" dirty="0"/>
                    </a:p>
                  </a:txBody>
                  <a:tcPr marL="36000" marR="36000" marT="36000" marB="36000">
                    <a:solidFill>
                      <a:srgbClr val="FFC000"/>
                    </a:solidFill>
                  </a:tcPr>
                </a:tc>
              </a:tr>
              <a:tr h="251864">
                <a:tc>
                  <a:txBody>
                    <a:bodyPr/>
                    <a:lstStyle/>
                    <a:p>
                      <a:pPr algn="l"/>
                      <a:r>
                        <a:rPr lang="de-CH" sz="1400" dirty="0" smtClean="0"/>
                        <a:t>(englisch)</a:t>
                      </a:r>
                      <a:endParaRPr lang="de-CH" sz="1400" dirty="0"/>
                    </a:p>
                  </a:txBody>
                  <a:tcPr marL="36000" marR="36000" marT="36000" marB="36000">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endParaRPr lang="de-CH" sz="1400" dirty="0"/>
                    </a:p>
                  </a:txBody>
                  <a:tcPr marL="36000" marR="36000" marT="36000" marB="36000">
                    <a:lnB w="38100" cap="flat" cmpd="sng" algn="ctr">
                      <a:solidFill>
                        <a:schemeClr val="bg1"/>
                      </a:solidFill>
                      <a:prstDash val="solid"/>
                      <a:round/>
                      <a:headEnd type="none" w="med" len="med"/>
                      <a:tailEnd type="none" w="med" len="med"/>
                    </a:lnB>
                    <a:solidFill>
                      <a:schemeClr val="bg1">
                        <a:lumMod val="75000"/>
                      </a:schemeClr>
                    </a:solidFill>
                  </a:tcPr>
                </a:tc>
                <a:tc gridSpan="2">
                  <a:txBody>
                    <a:bodyPr/>
                    <a:lstStyle/>
                    <a:p>
                      <a:pPr algn="l"/>
                      <a:r>
                        <a:rPr lang="de-CH" sz="1400" dirty="0" smtClean="0"/>
                        <a:t>BIODYN</a:t>
                      </a:r>
                      <a:endParaRPr lang="de-CH" sz="1400" dirty="0"/>
                    </a:p>
                  </a:txBody>
                  <a:tcPr marL="36000" marR="36000" marT="36000" marB="36000">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de-CH"/>
                    </a:p>
                  </a:txBody>
                  <a:tcPr/>
                </a:tc>
                <a:tc gridSpan="2">
                  <a:txBody>
                    <a:bodyPr/>
                    <a:lstStyle/>
                    <a:p>
                      <a:pPr algn="l"/>
                      <a:r>
                        <a:rPr lang="de-CH" dirty="0" smtClean="0"/>
                        <a:t>BIOORG</a:t>
                      </a:r>
                      <a:endParaRPr lang="de-CH" dirty="0"/>
                    </a:p>
                  </a:txBody>
                  <a:tcPr marL="36000" marR="36000" marT="36000" marB="36000">
                    <a:lnB w="38100" cap="flat" cmpd="sng" algn="ctr">
                      <a:solidFill>
                        <a:schemeClr val="bg1"/>
                      </a:solidFill>
                      <a:prstDash val="solid"/>
                      <a:round/>
                      <a:headEnd type="none" w="med" len="med"/>
                      <a:tailEnd type="none" w="med" len="med"/>
                    </a:lnB>
                    <a:solidFill>
                      <a:srgbClr val="00B0F0"/>
                    </a:solidFill>
                  </a:tcPr>
                </a:tc>
                <a:tc hMerge="1">
                  <a:txBody>
                    <a:bodyPr/>
                    <a:lstStyle/>
                    <a:p>
                      <a:endParaRPr lang="de-CH"/>
                    </a:p>
                  </a:txBody>
                  <a:tcPr/>
                </a:tc>
                <a:tc gridSpan="2">
                  <a:txBody>
                    <a:bodyPr/>
                    <a:lstStyle/>
                    <a:p>
                      <a:pPr algn="l"/>
                      <a:r>
                        <a:rPr lang="de-CH" dirty="0" smtClean="0"/>
                        <a:t>CONFYM</a:t>
                      </a:r>
                      <a:endParaRPr lang="de-CH" dirty="0"/>
                    </a:p>
                  </a:txBody>
                  <a:tcPr marL="36000" marR="36000" marT="36000" marB="36000">
                    <a:lnB w="38100" cap="flat" cmpd="sng" algn="ctr">
                      <a:solidFill>
                        <a:schemeClr val="bg1"/>
                      </a:solidFill>
                      <a:prstDash val="solid"/>
                      <a:round/>
                      <a:headEnd type="none" w="med" len="med"/>
                      <a:tailEnd type="none" w="med" len="med"/>
                    </a:lnB>
                    <a:solidFill>
                      <a:srgbClr val="FF7D7D"/>
                    </a:solidFill>
                  </a:tcPr>
                </a:tc>
                <a:tc hMerge="1">
                  <a:txBody>
                    <a:bodyPr/>
                    <a:lstStyle/>
                    <a:p>
                      <a:endParaRPr lang="de-CH"/>
                    </a:p>
                  </a:txBody>
                  <a:tcPr/>
                </a:tc>
                <a:tc>
                  <a:txBody>
                    <a:bodyPr/>
                    <a:lstStyle/>
                    <a:p>
                      <a:pPr algn="l"/>
                      <a:r>
                        <a:rPr lang="de-CH" dirty="0" smtClean="0"/>
                        <a:t>CONMIN</a:t>
                      </a:r>
                      <a:endParaRPr lang="de-CH" dirty="0"/>
                    </a:p>
                  </a:txBody>
                  <a:tcPr marL="36000" marR="36000" marT="36000" marB="36000">
                    <a:lnB w="38100" cap="flat" cmpd="sng" algn="ctr">
                      <a:solidFill>
                        <a:schemeClr val="bg1"/>
                      </a:solidFill>
                      <a:prstDash val="solid"/>
                      <a:round/>
                      <a:headEnd type="none" w="med" len="med"/>
                      <a:tailEnd type="none" w="med" len="med"/>
                    </a:lnB>
                    <a:solidFill>
                      <a:srgbClr val="FFC000"/>
                    </a:solidFill>
                  </a:tcPr>
                </a:tc>
              </a:tr>
              <a:tr h="251864">
                <a:tc gridSpan="9">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1" kern="1200" dirty="0" smtClean="0">
                          <a:solidFill>
                            <a:schemeClr val="tx1"/>
                          </a:solidFill>
                          <a:latin typeface="+mn-lt"/>
                          <a:ea typeface="+mn-ea"/>
                          <a:cs typeface="+mn-cs"/>
                        </a:rPr>
                        <a:t>Düngung</a:t>
                      </a:r>
                      <a:endParaRPr lang="de-CH" sz="1400" b="1" kern="1200" dirty="0">
                        <a:solidFill>
                          <a:schemeClr val="tx1"/>
                        </a:solidFill>
                        <a:latin typeface="+mn-lt"/>
                        <a:ea typeface="+mn-ea"/>
                        <a:cs typeface="+mn-cs"/>
                      </a:endParaRPr>
                    </a:p>
                  </a:txBody>
                  <a:tcPr marL="36000" marR="36000" marT="36000" marB="36000">
                    <a:lnT w="38100" cap="flat" cmpd="sng" algn="ctr">
                      <a:solidFill>
                        <a:schemeClr val="bg1"/>
                      </a:solidFill>
                      <a:prstDash val="solid"/>
                      <a:round/>
                      <a:headEnd type="none" w="med" len="med"/>
                      <a:tailEnd type="none" w="med" len="med"/>
                    </a:lnT>
                    <a:solidFill>
                      <a:schemeClr val="bg2">
                        <a:lumMod val="7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r h="381143">
                <a:tc>
                  <a:txBody>
                    <a:bodyPr/>
                    <a:lstStyle/>
                    <a:p>
                      <a:pPr algn="l"/>
                      <a:r>
                        <a:rPr lang="de-CH" sz="1400" dirty="0" smtClean="0"/>
                        <a:t>Hofdünger</a:t>
                      </a:r>
                      <a:endParaRPr lang="de-CH" sz="1400" dirty="0"/>
                    </a:p>
                  </a:txBody>
                  <a:tcPr marL="36000" marR="36000" marT="36000" marB="36000">
                    <a:solidFill>
                      <a:schemeClr val="bg2">
                        <a:lumMod val="90000"/>
                      </a:schemeClr>
                    </a:solidFill>
                  </a:tcPr>
                </a:tc>
                <a:tc>
                  <a:txBody>
                    <a:bodyPr/>
                    <a:lstStyle/>
                    <a:p>
                      <a:pPr algn="l"/>
                      <a:r>
                        <a:rPr lang="de-CH" sz="1400" dirty="0" smtClean="0"/>
                        <a:t>-</a:t>
                      </a:r>
                      <a:endParaRPr lang="de-CH" sz="1400" dirty="0"/>
                    </a:p>
                  </a:txBody>
                  <a:tcPr marL="36000" marR="36000" marT="36000" marB="36000">
                    <a:solidFill>
                      <a:schemeClr val="bg1">
                        <a:lumMod val="75000"/>
                      </a:schemeClr>
                    </a:solidFill>
                  </a:tcPr>
                </a:tc>
                <a:tc gridSpan="2">
                  <a:txBody>
                    <a:bodyPr/>
                    <a:lstStyle/>
                    <a:p>
                      <a:pPr algn="l"/>
                      <a:r>
                        <a:rPr lang="de-CH" sz="1400" dirty="0" smtClean="0"/>
                        <a:t>Mistkompost,</a:t>
                      </a:r>
                      <a:r>
                        <a:rPr lang="de-CH" sz="1400" baseline="0" dirty="0" smtClean="0"/>
                        <a:t> </a:t>
                      </a:r>
                      <a:r>
                        <a:rPr lang="de-CH" sz="1400" dirty="0" smtClean="0"/>
                        <a:t>Gülle</a:t>
                      </a:r>
                      <a:endParaRPr lang="de-CH" sz="1400" dirty="0"/>
                    </a:p>
                  </a:txBody>
                  <a:tcPr marL="36000" marR="36000" marT="36000" marB="36000">
                    <a:solidFill>
                      <a:schemeClr val="accent5">
                        <a:lumMod val="75000"/>
                      </a:schemeClr>
                    </a:solidFill>
                  </a:tcPr>
                </a:tc>
                <a:tc hMerge="1">
                  <a:txBody>
                    <a:bodyPr/>
                    <a:lstStyle/>
                    <a:p>
                      <a:endParaRPr lang="de-CH"/>
                    </a:p>
                  </a:txBody>
                  <a:tcPr/>
                </a:tc>
                <a:tc gridSpan="2">
                  <a:txBody>
                    <a:bodyPr/>
                    <a:lstStyle/>
                    <a:p>
                      <a:pPr algn="l"/>
                      <a:r>
                        <a:rPr lang="de-CH" sz="1400" dirty="0" smtClean="0"/>
                        <a:t>Rottemist, belüftete Gülle</a:t>
                      </a:r>
                      <a:endParaRPr lang="de-CH" sz="1400" dirty="0"/>
                    </a:p>
                  </a:txBody>
                  <a:tcPr marL="36000" marR="36000" marT="36000" marB="36000">
                    <a:solidFill>
                      <a:srgbClr val="00B0F0"/>
                    </a:solidFill>
                  </a:tcPr>
                </a:tc>
                <a:tc hMerge="1">
                  <a:txBody>
                    <a:bodyPr/>
                    <a:lstStyle/>
                    <a:p>
                      <a:endParaRPr lang="de-CH"/>
                    </a:p>
                  </a:txBody>
                  <a:tcPr/>
                </a:tc>
                <a:tc gridSpan="2">
                  <a:txBody>
                    <a:bodyPr/>
                    <a:lstStyle/>
                    <a:p>
                      <a:pPr algn="l"/>
                      <a:r>
                        <a:rPr lang="de-CH" sz="1400" dirty="0" smtClean="0"/>
                        <a:t>Stapelmist,</a:t>
                      </a:r>
                      <a:r>
                        <a:rPr lang="de-CH" sz="1400" baseline="0" dirty="0" smtClean="0"/>
                        <a:t> Gülle</a:t>
                      </a:r>
                      <a:endParaRPr lang="de-CH" sz="1400" dirty="0"/>
                    </a:p>
                  </a:txBody>
                  <a:tcPr marL="36000" marR="36000" marT="36000" marB="36000">
                    <a:solidFill>
                      <a:srgbClr val="FF7D7D"/>
                    </a:solidFill>
                  </a:tcPr>
                </a:tc>
                <a:tc hMerge="1">
                  <a:txBody>
                    <a:bodyPr/>
                    <a:lstStyle/>
                    <a:p>
                      <a:endParaRPr lang="de-CH"/>
                    </a:p>
                  </a:txBody>
                  <a:tcPr/>
                </a:tc>
                <a:tc>
                  <a:txBody>
                    <a:bodyPr/>
                    <a:lstStyle/>
                    <a:p>
                      <a:pPr algn="l"/>
                      <a:r>
                        <a:rPr lang="de-CH" sz="1400" dirty="0" smtClean="0"/>
                        <a:t>-</a:t>
                      </a:r>
                      <a:endParaRPr lang="de-CH" sz="1400" dirty="0"/>
                    </a:p>
                  </a:txBody>
                  <a:tcPr marL="36000" marR="36000" marT="36000" marB="36000">
                    <a:solidFill>
                      <a:srgbClr val="FFC000"/>
                    </a:solidFill>
                  </a:tcPr>
                </a:tc>
              </a:tr>
              <a:tr h="251864">
                <a:tc>
                  <a:txBody>
                    <a:bodyPr/>
                    <a:lstStyle/>
                    <a:p>
                      <a:pPr algn="l"/>
                      <a:r>
                        <a:rPr lang="de-CH" sz="1400" dirty="0" smtClean="0"/>
                        <a:t>DGVE</a:t>
                      </a:r>
                      <a:endParaRPr lang="de-CH" sz="1400" dirty="0"/>
                    </a:p>
                  </a:txBody>
                  <a:tcPr marL="36000" marR="36000" marT="36000" marB="36000">
                    <a:solidFill>
                      <a:schemeClr val="bg2">
                        <a:lumMod val="90000"/>
                      </a:schemeClr>
                    </a:solidFill>
                  </a:tcPr>
                </a:tc>
                <a:tc>
                  <a:txBody>
                    <a:bodyPr/>
                    <a:lstStyle/>
                    <a:p>
                      <a:pPr algn="l"/>
                      <a:r>
                        <a:rPr lang="de-CH" sz="1400" dirty="0" smtClean="0"/>
                        <a:t>-</a:t>
                      </a:r>
                      <a:endParaRPr lang="de-CH" sz="1400" dirty="0"/>
                    </a:p>
                  </a:txBody>
                  <a:tcPr marL="36000" marR="36000" marT="36000" marB="36000">
                    <a:solidFill>
                      <a:schemeClr val="bg1">
                        <a:lumMod val="75000"/>
                      </a:schemeClr>
                    </a:solidFill>
                  </a:tcPr>
                </a:tc>
                <a:tc>
                  <a:txBody>
                    <a:bodyPr/>
                    <a:lstStyle/>
                    <a:p>
                      <a:pPr algn="l"/>
                      <a:r>
                        <a:rPr lang="de-CH" sz="1400" dirty="0" smtClean="0"/>
                        <a:t>0.7</a:t>
                      </a:r>
                      <a:endParaRPr lang="de-CH" sz="1400" dirty="0"/>
                    </a:p>
                  </a:txBody>
                  <a:tcPr marL="36000" marR="36000" marT="36000" marB="36000">
                    <a:solidFill>
                      <a:schemeClr val="accent5">
                        <a:lumMod val="75000"/>
                      </a:schemeClr>
                    </a:solidFill>
                  </a:tcPr>
                </a:tc>
                <a:tc>
                  <a:txBody>
                    <a:bodyPr/>
                    <a:lstStyle/>
                    <a:p>
                      <a:pPr algn="l"/>
                      <a:r>
                        <a:rPr lang="de-CH" sz="1400" dirty="0" smtClean="0"/>
                        <a:t>1.4</a:t>
                      </a:r>
                      <a:endParaRPr lang="de-CH" sz="1400" dirty="0"/>
                    </a:p>
                  </a:txBody>
                  <a:tcPr marL="36000" marR="36000" marT="36000" marB="36000">
                    <a:solidFill>
                      <a:schemeClr val="accent5">
                        <a:lumMod val="75000"/>
                      </a:schemeClr>
                    </a:solidFill>
                  </a:tcPr>
                </a:tc>
                <a:tc>
                  <a:txBody>
                    <a:bodyPr/>
                    <a:lstStyle/>
                    <a:p>
                      <a:pPr algn="l"/>
                      <a:r>
                        <a:rPr lang="de-CH" sz="1400" dirty="0" smtClean="0"/>
                        <a:t>0.7</a:t>
                      </a:r>
                      <a:endParaRPr lang="de-CH" sz="1400" dirty="0"/>
                    </a:p>
                  </a:txBody>
                  <a:tcPr marL="36000" marR="36000" marT="36000" marB="36000">
                    <a:solidFill>
                      <a:srgbClr val="00B0F0"/>
                    </a:solidFill>
                  </a:tcPr>
                </a:tc>
                <a:tc>
                  <a:txBody>
                    <a:bodyPr/>
                    <a:lstStyle/>
                    <a:p>
                      <a:pPr algn="l"/>
                      <a:r>
                        <a:rPr lang="de-CH" sz="1400" dirty="0" smtClean="0"/>
                        <a:t>1.4</a:t>
                      </a:r>
                      <a:endParaRPr lang="de-CH" sz="1400" dirty="0"/>
                    </a:p>
                  </a:txBody>
                  <a:tcPr marL="36000" marR="36000" marT="36000" marB="36000">
                    <a:solidFill>
                      <a:srgbClr val="00B0F0"/>
                    </a:solidFill>
                  </a:tcPr>
                </a:tc>
                <a:tc>
                  <a:txBody>
                    <a:bodyPr/>
                    <a:lstStyle/>
                    <a:p>
                      <a:pPr algn="l"/>
                      <a:r>
                        <a:rPr lang="de-CH" sz="1400" dirty="0" smtClean="0"/>
                        <a:t>0.7</a:t>
                      </a:r>
                      <a:endParaRPr lang="de-CH" sz="1400" dirty="0"/>
                    </a:p>
                  </a:txBody>
                  <a:tcPr marL="36000" marR="36000" marT="36000" marB="36000">
                    <a:solidFill>
                      <a:srgbClr val="FF7D7D"/>
                    </a:solidFill>
                  </a:tcPr>
                </a:tc>
                <a:tc>
                  <a:txBody>
                    <a:bodyPr/>
                    <a:lstStyle/>
                    <a:p>
                      <a:pPr algn="l"/>
                      <a:r>
                        <a:rPr lang="de-CH" sz="1400" dirty="0" smtClean="0"/>
                        <a:t>1.4</a:t>
                      </a:r>
                      <a:endParaRPr lang="de-CH" sz="1400" dirty="0"/>
                    </a:p>
                  </a:txBody>
                  <a:tcPr marL="36000" marR="36000" marT="36000" marB="36000">
                    <a:solidFill>
                      <a:srgbClr val="FF7D7D"/>
                    </a:solidFill>
                  </a:tcPr>
                </a:tc>
                <a:tc>
                  <a:txBody>
                    <a:bodyPr/>
                    <a:lstStyle/>
                    <a:p>
                      <a:pPr algn="l"/>
                      <a:r>
                        <a:rPr lang="de-CH" sz="1400" dirty="0" smtClean="0"/>
                        <a:t>-</a:t>
                      </a:r>
                      <a:endParaRPr lang="de-CH" sz="1400" dirty="0"/>
                    </a:p>
                  </a:txBody>
                  <a:tcPr marL="36000" marR="36000" marT="36000" marB="36000">
                    <a:solidFill>
                      <a:srgbClr val="FFC000"/>
                    </a:solidFill>
                  </a:tcPr>
                </a:tc>
              </a:tr>
              <a:tr h="39912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Mineraldünger</a:t>
                      </a:r>
                    </a:p>
                  </a:txBody>
                  <a:tcPr marL="36000" marR="36000" marT="36000" marB="36000">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de-CH" sz="1200" dirty="0" smtClean="0"/>
                        <a:t>-</a:t>
                      </a:r>
                      <a:endParaRPr lang="de-CH" sz="1200" dirty="0"/>
                    </a:p>
                  </a:txBody>
                  <a:tcPr marL="36000" marR="36000" marT="36000" marB="36000">
                    <a:lnB w="38100" cap="flat" cmpd="sng" algn="ctr">
                      <a:solidFill>
                        <a:schemeClr val="bg1"/>
                      </a:solidFill>
                      <a:prstDash val="solid"/>
                      <a:round/>
                      <a:headEnd type="none" w="med" len="med"/>
                      <a:tailEnd type="none" w="med" len="med"/>
                    </a:lnB>
                    <a:solidFill>
                      <a:schemeClr val="bg1">
                        <a:lumMod val="75000"/>
                      </a:schemeClr>
                    </a:solidFill>
                  </a:tcPr>
                </a:tc>
                <a:tc gridSpan="2">
                  <a:txBody>
                    <a:bodyPr/>
                    <a:lstStyle/>
                    <a:p>
                      <a:pPr algn="l"/>
                      <a:r>
                        <a:rPr lang="de-CH" sz="1200" dirty="0" smtClean="0"/>
                        <a:t>-</a:t>
                      </a:r>
                      <a:endParaRPr lang="de-CH" sz="1200" dirty="0"/>
                    </a:p>
                  </a:txBody>
                  <a:tcPr marL="36000" marR="36000" marT="36000" marB="36000">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de-CH"/>
                    </a:p>
                  </a:txBody>
                  <a:tcPr/>
                </a:tc>
                <a:tc gridSpan="2">
                  <a:txBody>
                    <a:bodyPr/>
                    <a:lstStyle/>
                    <a:p>
                      <a:pPr algn="l"/>
                      <a:r>
                        <a:rPr lang="de-CH" sz="1200" dirty="0" smtClean="0"/>
                        <a:t>Gesteinsmehl, Kalimagnesia</a:t>
                      </a:r>
                      <a:endParaRPr lang="de-CH" sz="1200" dirty="0"/>
                    </a:p>
                  </a:txBody>
                  <a:tcPr marL="36000" marR="36000" marT="36000" marB="36000">
                    <a:lnB w="38100" cap="flat" cmpd="sng" algn="ctr">
                      <a:solidFill>
                        <a:schemeClr val="bg1"/>
                      </a:solidFill>
                      <a:prstDash val="solid"/>
                      <a:round/>
                      <a:headEnd type="none" w="med" len="med"/>
                      <a:tailEnd type="none" w="med" len="med"/>
                    </a:lnB>
                    <a:solidFill>
                      <a:srgbClr val="00B0F0"/>
                    </a:solidFill>
                  </a:tcPr>
                </a:tc>
                <a:tc hMerge="1">
                  <a:txBody>
                    <a:bodyPr/>
                    <a:lstStyle/>
                    <a:p>
                      <a:endParaRPr lang="de-CH"/>
                    </a:p>
                  </a:txBody>
                  <a:tcPr/>
                </a:tc>
                <a:tc gridSpan="2">
                  <a:txBody>
                    <a:bodyPr/>
                    <a:lstStyle/>
                    <a:p>
                      <a:pPr algn="l"/>
                      <a:r>
                        <a:rPr lang="de-CH" sz="1200" dirty="0" smtClean="0"/>
                        <a:t>Ergänzende NPK-Dünger</a:t>
                      </a:r>
                      <a:endParaRPr lang="de-CH" sz="1200" dirty="0"/>
                    </a:p>
                  </a:txBody>
                  <a:tcPr marL="36000" marR="36000" marT="36000" marB="36000">
                    <a:lnB w="38100" cap="flat" cmpd="sng" algn="ctr">
                      <a:solidFill>
                        <a:schemeClr val="bg1"/>
                      </a:solidFill>
                      <a:prstDash val="solid"/>
                      <a:round/>
                      <a:headEnd type="none" w="med" len="med"/>
                      <a:tailEnd type="none" w="med" len="med"/>
                    </a:lnB>
                    <a:solidFill>
                      <a:srgbClr val="FF7D7D"/>
                    </a:solidFill>
                  </a:tcPr>
                </a:tc>
                <a:tc hMerge="1">
                  <a:txBody>
                    <a:bodyPr/>
                    <a:lstStyle/>
                    <a:p>
                      <a:endParaRPr lang="de-CH"/>
                    </a:p>
                  </a:txBody>
                  <a:tcPr/>
                </a:tc>
                <a:tc>
                  <a:txBody>
                    <a:bodyPr/>
                    <a:lstStyle/>
                    <a:p>
                      <a:pPr algn="l"/>
                      <a:r>
                        <a:rPr lang="de-CH" sz="1200" dirty="0" smtClean="0"/>
                        <a:t>Nur NPK-Mineraldünger</a:t>
                      </a:r>
                      <a:endParaRPr lang="de-CH" sz="1200" dirty="0"/>
                    </a:p>
                  </a:txBody>
                  <a:tcPr marL="36000" marR="36000" marT="36000" marB="36000">
                    <a:lnB w="38100" cap="flat" cmpd="sng" algn="ctr">
                      <a:solidFill>
                        <a:schemeClr val="bg1"/>
                      </a:solidFill>
                      <a:prstDash val="solid"/>
                      <a:round/>
                      <a:headEnd type="none" w="med" len="med"/>
                      <a:tailEnd type="none" w="med" len="med"/>
                    </a:lnB>
                    <a:solidFill>
                      <a:srgbClr val="FFC000"/>
                    </a:solidFill>
                  </a:tcPr>
                </a:tc>
              </a:tr>
              <a:tr h="251864">
                <a:tc gridSpan="9">
                  <a:txBody>
                    <a:bodyPr/>
                    <a:lstStyle/>
                    <a:p>
                      <a:pPr algn="l"/>
                      <a:r>
                        <a:rPr lang="de-CH" sz="1400" b="1" dirty="0" smtClean="0"/>
                        <a:t>Pflanzenschutz</a:t>
                      </a:r>
                      <a:endParaRPr lang="de-CH" sz="1400" b="1" dirty="0"/>
                    </a:p>
                  </a:txBody>
                  <a:tcPr marL="36000" marR="36000" marT="36000" marB="36000">
                    <a:lnT w="38100" cap="flat" cmpd="sng" algn="ctr">
                      <a:solidFill>
                        <a:schemeClr val="bg1"/>
                      </a:solidFill>
                      <a:prstDash val="solid"/>
                      <a:round/>
                      <a:headEnd type="none" w="med" len="med"/>
                      <a:tailEnd type="none" w="med" len="med"/>
                    </a:lnT>
                    <a:solidFill>
                      <a:schemeClr val="bg2">
                        <a:lumMod val="7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r h="251864">
                <a:tc>
                  <a:txBody>
                    <a:bodyPr/>
                    <a:lstStyle/>
                    <a:p>
                      <a:pPr algn="l"/>
                      <a:r>
                        <a:rPr lang="de-CH" sz="1400" dirty="0" smtClean="0"/>
                        <a:t>Unkräuter</a:t>
                      </a:r>
                      <a:endParaRPr lang="de-CH" sz="1400" dirty="0"/>
                    </a:p>
                  </a:txBody>
                  <a:tcPr marL="36000" marR="36000" marT="36000" marB="36000">
                    <a:solidFill>
                      <a:schemeClr val="bg2">
                        <a:lumMod val="90000"/>
                      </a:schemeClr>
                    </a:solidFill>
                  </a:tcPr>
                </a:tc>
                <a:tc>
                  <a:txBody>
                    <a:bodyPr/>
                    <a:lstStyle/>
                    <a:p>
                      <a:pPr algn="l"/>
                      <a:r>
                        <a:rPr lang="de-CH" sz="1200" dirty="0" smtClean="0"/>
                        <a:t>mechanisch</a:t>
                      </a:r>
                      <a:endParaRPr lang="de-CH" sz="1200" dirty="0"/>
                    </a:p>
                  </a:txBody>
                  <a:tcPr marL="36000" marR="36000" marT="36000" marB="36000">
                    <a:solidFill>
                      <a:schemeClr val="bg2">
                        <a:lumMod val="90000"/>
                      </a:schemeClr>
                    </a:solidFill>
                  </a:tcPr>
                </a:tc>
                <a:tc gridSpan="4">
                  <a:txBody>
                    <a:bodyPr/>
                    <a:lstStyle/>
                    <a:p>
                      <a:pPr algn="l"/>
                      <a:r>
                        <a:rPr lang="de-CH" sz="1200" dirty="0" smtClean="0"/>
                        <a:t>Mechanisch</a:t>
                      </a:r>
                      <a:endParaRPr lang="de-CH" sz="120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3">
                  <a:txBody>
                    <a:bodyPr/>
                    <a:lstStyle/>
                    <a:p>
                      <a:pPr algn="l"/>
                      <a:r>
                        <a:rPr lang="de-CH" sz="1200" dirty="0" smtClean="0"/>
                        <a:t>Mechanisch</a:t>
                      </a:r>
                      <a:r>
                        <a:rPr lang="de-CH" sz="1200" baseline="0" dirty="0" smtClean="0"/>
                        <a:t> und </a:t>
                      </a:r>
                      <a:r>
                        <a:rPr lang="de-CH" sz="1200" dirty="0" smtClean="0"/>
                        <a:t>chemisch</a:t>
                      </a:r>
                      <a:endParaRPr lang="de-CH" sz="120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91243">
                <a:tc>
                  <a:txBody>
                    <a:bodyPr/>
                    <a:lstStyle/>
                    <a:p>
                      <a:pPr algn="l"/>
                      <a:r>
                        <a:rPr lang="de-CH" sz="1400" dirty="0" smtClean="0"/>
                        <a:t>Krankheiten</a:t>
                      </a:r>
                      <a:endParaRPr lang="de-CH" sz="1400" dirty="0"/>
                    </a:p>
                  </a:txBody>
                  <a:tcPr marL="36000" marR="36000" marT="36000" marB="36000">
                    <a:solidFill>
                      <a:schemeClr val="bg2">
                        <a:lumMod val="90000"/>
                      </a:schemeClr>
                    </a:solidFill>
                  </a:tcPr>
                </a:tc>
                <a:tc>
                  <a:txBody>
                    <a:bodyPr/>
                    <a:lstStyle/>
                    <a:p>
                      <a:pPr algn="l"/>
                      <a:r>
                        <a:rPr lang="de-CH" sz="1200" dirty="0" smtClean="0"/>
                        <a:t>vorbeugend</a:t>
                      </a:r>
                      <a:endParaRPr lang="de-CH" sz="1200" dirty="0"/>
                    </a:p>
                  </a:txBody>
                  <a:tcPr marL="36000" marR="36000" marT="36000" marB="36000">
                    <a:solidFill>
                      <a:schemeClr val="bg2">
                        <a:lumMod val="90000"/>
                      </a:schemeClr>
                    </a:solidFill>
                  </a:tcPr>
                </a:tc>
                <a:tc gridSpan="4">
                  <a:txBody>
                    <a:bodyPr/>
                    <a:lstStyle/>
                    <a:p>
                      <a:pPr algn="l"/>
                      <a:r>
                        <a:rPr lang="de-CH" sz="1200" dirty="0" smtClean="0"/>
                        <a:t>Vorbeugende Massnahmen</a:t>
                      </a:r>
                      <a:endParaRPr lang="de-CH" sz="120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3">
                  <a:txBody>
                    <a:bodyPr/>
                    <a:lstStyle/>
                    <a:p>
                      <a:pPr algn="l"/>
                      <a:r>
                        <a:rPr lang="de-CH" sz="1200" dirty="0" smtClean="0"/>
                        <a:t>Chemisch (nach Schadschwelle)</a:t>
                      </a:r>
                      <a:endParaRPr lang="de-CH" sz="120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51864">
                <a:tc>
                  <a:txBody>
                    <a:bodyPr/>
                    <a:lstStyle/>
                    <a:p>
                      <a:pPr algn="l"/>
                      <a:r>
                        <a:rPr lang="de-CH" sz="1400" dirty="0" smtClean="0"/>
                        <a:t>Schädlinge</a:t>
                      </a:r>
                      <a:endParaRPr lang="de-CH" sz="1400" dirty="0"/>
                    </a:p>
                  </a:txBody>
                  <a:tcPr marL="36000" marR="36000" marT="36000" marB="36000">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200" dirty="0" smtClean="0"/>
                        <a:t>Pflanzen-extrakte,</a:t>
                      </a:r>
                      <a:r>
                        <a:rPr lang="de-CH" sz="1200" baseline="0" dirty="0" smtClean="0"/>
                        <a:t> Antagonisten</a:t>
                      </a:r>
                      <a:endParaRPr lang="de-CH" sz="1200" dirty="0" smtClean="0"/>
                    </a:p>
                  </a:txBody>
                  <a:tcPr marL="36000" marR="36000" marT="36000" marB="36000">
                    <a:solidFill>
                      <a:schemeClr val="bg2">
                        <a:lumMod val="90000"/>
                      </a:schemeClr>
                    </a:solid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200" dirty="0" smtClean="0"/>
                        <a:t>Pflanzenextrakte,</a:t>
                      </a:r>
                      <a:r>
                        <a:rPr lang="de-CH" sz="1200" baseline="0" dirty="0" smtClean="0"/>
                        <a:t> Antagonisten</a:t>
                      </a:r>
                      <a:endParaRPr lang="de-CH" sz="1200" dirty="0" smtClean="0"/>
                    </a:p>
                  </a:txBody>
                  <a:tcPr marL="36000" marR="36000" marT="36000" marB="36000">
                    <a:solidFill>
                      <a:schemeClr val="bg2">
                        <a:lumMod val="90000"/>
                      </a:schemeClr>
                    </a:solidFill>
                  </a:tcPr>
                </a:tc>
                <a:tc hMerge="1">
                  <a:txBody>
                    <a:bodyPr/>
                    <a:lstStyle/>
                    <a:p>
                      <a:endParaRPr lang="de-CH" sz="1200" dirty="0"/>
                    </a:p>
                  </a:txBody>
                  <a:tcPr marL="36000" marR="36000" marT="0" marB="0"/>
                </a:tc>
                <a:tc hMerge="1">
                  <a:txBody>
                    <a:bodyPr/>
                    <a:lstStyle/>
                    <a:p>
                      <a:endParaRPr lang="de-CH"/>
                    </a:p>
                  </a:txBody>
                  <a:tcPr/>
                </a:tc>
                <a:tc hMerge="1">
                  <a:txBody>
                    <a:bodyPr/>
                    <a:lstStyle/>
                    <a:p>
                      <a:endParaRPr lang="de-CH"/>
                    </a:p>
                  </a:txBody>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200" dirty="0" smtClean="0"/>
                        <a:t>Chemisch (nach Schadschwelle)</a:t>
                      </a:r>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394873">
                <a:tc>
                  <a:txBody>
                    <a:bodyPr/>
                    <a:lstStyle/>
                    <a:p>
                      <a:pPr algn="l"/>
                      <a:r>
                        <a:rPr lang="de-CH" sz="1400" dirty="0" smtClean="0"/>
                        <a:t>Spezielles</a:t>
                      </a:r>
                      <a:endParaRPr lang="de-CH" sz="1400" dirty="0"/>
                    </a:p>
                  </a:txBody>
                  <a:tcPr marL="36000" marR="36000" marT="36000" marB="36000">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200" dirty="0" smtClean="0"/>
                        <a:t>Bio-dyn. Präparate</a:t>
                      </a:r>
                    </a:p>
                  </a:txBody>
                  <a:tcPr marL="36000" marR="36000" marT="36000" marB="36000">
                    <a:solidFill>
                      <a:schemeClr val="bg2">
                        <a:lumMod val="90000"/>
                      </a:schemeClr>
                    </a:solidFill>
                  </a:tcPr>
                </a:tc>
                <a:tc gridSpan="2">
                  <a:txBody>
                    <a:bodyPr/>
                    <a:lstStyle/>
                    <a:p>
                      <a:pPr algn="l"/>
                      <a:r>
                        <a:rPr lang="de-CH" sz="1200" dirty="0" smtClean="0"/>
                        <a:t>Bio-dyn. Präparate</a:t>
                      </a:r>
                      <a:endParaRPr lang="de-CH" sz="1200" dirty="0"/>
                    </a:p>
                  </a:txBody>
                  <a:tcPr marL="36000" marR="36000" marT="36000" marB="36000">
                    <a:solidFill>
                      <a:schemeClr val="bg2">
                        <a:lumMod val="90000"/>
                      </a:schemeClr>
                    </a:solidFill>
                  </a:tcPr>
                </a:tc>
                <a:tc hMerge="1">
                  <a:txBody>
                    <a:bodyPr/>
                    <a:lstStyle/>
                    <a:p>
                      <a:pPr algn="l"/>
                      <a:endParaRPr lang="de-CH" sz="1200" dirty="0"/>
                    </a:p>
                  </a:txBody>
                  <a:tcPr marL="36000" marR="36000" marT="36000" marB="36000">
                    <a:solidFill>
                      <a:schemeClr val="bg2">
                        <a:lumMod val="90000"/>
                      </a:schemeClr>
                    </a:solidFill>
                  </a:tcPr>
                </a:tc>
                <a:tc gridSpan="2">
                  <a:txBody>
                    <a:bodyPr/>
                    <a:lstStyle/>
                    <a:p>
                      <a:endParaRPr lang="de-CH" dirty="0"/>
                    </a:p>
                  </a:txBody>
                  <a:tcPr marL="36000" marR="36000" marT="36000" marB="36000">
                    <a:solidFill>
                      <a:schemeClr val="bg2">
                        <a:lumMod val="90000"/>
                      </a:schemeClr>
                    </a:solidFill>
                  </a:tcPr>
                </a:tc>
                <a:tc hMerge="1">
                  <a:txBody>
                    <a:bodyPr/>
                    <a:lstStyle/>
                    <a:p>
                      <a:endParaRPr lang="de-CH"/>
                    </a:p>
                  </a:txBody>
                  <a:tcPr/>
                </a:tc>
                <a:tc gridSpan="3">
                  <a:txBody>
                    <a:bodyPr/>
                    <a:lstStyle/>
                    <a:p>
                      <a:pPr algn="l"/>
                      <a:r>
                        <a:rPr lang="de-CH" sz="1200" dirty="0" smtClean="0"/>
                        <a:t>Halmverkürzer</a:t>
                      </a:r>
                      <a:endParaRPr lang="de-CH" sz="120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51864">
                <a:tc gridSpan="9">
                  <a:txBody>
                    <a:bodyPr/>
                    <a:lstStyle/>
                    <a:p>
                      <a:pPr algn="l"/>
                      <a:r>
                        <a:rPr lang="de-CH" sz="1400" dirty="0" smtClean="0"/>
                        <a:t>* </a:t>
                      </a:r>
                      <a:r>
                        <a:rPr lang="de-CH" sz="1200" dirty="0" smtClean="0"/>
                        <a:t>praxisübliche Düngung </a:t>
                      </a:r>
                      <a:endParaRPr lang="de-CH" sz="1200" dirty="0">
                        <a:solidFill>
                          <a:srgbClr val="FF0000"/>
                        </a:solidFill>
                      </a:endParaRPr>
                    </a:p>
                  </a:txBody>
                  <a:tcPr marL="36000" marR="36000" marT="0" marB="0">
                    <a:solidFill>
                      <a:schemeClr val="bg1"/>
                    </a:solidFill>
                  </a:tcPr>
                </a:tc>
                <a:tc hMerge="1">
                  <a:txBody>
                    <a:bodyPr/>
                    <a:lstStyle/>
                    <a:p>
                      <a:endParaRPr lang="de-CH"/>
                    </a:p>
                  </a:txBody>
                  <a:tcPr/>
                </a:tc>
                <a:tc hMerge="1">
                  <a:txBody>
                    <a:bodyPr/>
                    <a:lstStyle/>
                    <a:p>
                      <a:endParaRPr lang="de-CH"/>
                    </a:p>
                  </a:txBody>
                  <a:tcPr/>
                </a:tc>
                <a:tc hMerge="1">
                  <a:txBody>
                    <a:bodyPr/>
                    <a:lstStyle/>
                    <a:p>
                      <a:endParaRPr lang="de-CH" sz="1200" dirty="0"/>
                    </a:p>
                  </a:txBody>
                  <a:tcPr marL="36000" marR="36000" marT="0" marB="0"/>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bl>
          </a:graphicData>
        </a:graphic>
      </p:graphicFrame>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12</a:t>
            </a:fld>
            <a:endParaRPr lang="de-DE" altLang="de-DE" dirty="0" smtClean="0"/>
          </a:p>
        </p:txBody>
      </p:sp>
    </p:spTree>
    <p:extLst>
      <p:ext uri="{BB962C8B-B14F-4D97-AF65-F5344CB8AC3E}">
        <p14:creationId xmlns:p14="http://schemas.microsoft.com/office/powerpoint/2010/main" val="1921489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a:t>
            </a:r>
          </a:p>
        </p:txBody>
      </p:sp>
      <p:sp>
        <p:nvSpPr>
          <p:cNvPr id="3" name="Inhaltsplatzhalter 2"/>
          <p:cNvSpPr>
            <a:spLocks noGrp="1"/>
          </p:cNvSpPr>
          <p:nvPr>
            <p:ph idx="12"/>
          </p:nvPr>
        </p:nvSpPr>
        <p:spPr/>
        <p:txBody>
          <a:bodyPr/>
          <a:lstStyle/>
          <a:p>
            <a:r>
              <a:rPr lang="de-CH" dirty="0" smtClean="0"/>
              <a:t>Die Fruchtfolge</a:t>
            </a:r>
            <a:endParaRPr lang="de-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3369835343"/>
              </p:ext>
            </p:extLst>
          </p:nvPr>
        </p:nvGraphicFramePr>
        <p:xfrm>
          <a:off x="628650" y="2066052"/>
          <a:ext cx="7886699" cy="3373120"/>
        </p:xfrm>
        <a:graphic>
          <a:graphicData uri="http://schemas.openxmlformats.org/drawingml/2006/table">
            <a:tbl>
              <a:tblPr firstRow="1" bandRow="1">
                <a:tableStyleId>{F5AB1C69-6EDB-4FF4-983F-18BD219EF322}</a:tableStyleId>
              </a:tblPr>
              <a:tblGrid>
                <a:gridCol w="342950"/>
                <a:gridCol w="1224136"/>
                <a:gridCol w="1224136"/>
                <a:gridCol w="1310642"/>
                <a:gridCol w="1271189"/>
                <a:gridCol w="1256823"/>
                <a:gridCol w="1256823"/>
              </a:tblGrid>
              <a:tr h="370840">
                <a:tc>
                  <a:txBody>
                    <a:bodyPr/>
                    <a:lstStyle/>
                    <a:p>
                      <a:r>
                        <a:rPr lang="de-CH" sz="1400" dirty="0" smtClean="0">
                          <a:solidFill>
                            <a:schemeClr val="tx1"/>
                          </a:solidFill>
                        </a:rPr>
                        <a:t>Jahr</a:t>
                      </a:r>
                      <a:endParaRPr lang="de-CH" sz="1400" dirty="0">
                        <a:solidFill>
                          <a:schemeClr val="tx1"/>
                        </a:solidFill>
                      </a:endParaRPr>
                    </a:p>
                  </a:txBody>
                  <a:tcPr vert="vert270">
                    <a:solidFill>
                      <a:schemeClr val="bg2">
                        <a:lumMod val="75000"/>
                      </a:schemeClr>
                    </a:solidFill>
                  </a:tcPr>
                </a:tc>
                <a:tc>
                  <a:txBody>
                    <a:bodyPr/>
                    <a:lstStyle/>
                    <a:p>
                      <a:pPr marL="342900" indent="-342900">
                        <a:buAutoNum type="arabicPeriod"/>
                      </a:pPr>
                      <a:r>
                        <a:rPr lang="de-CH" sz="1400" dirty="0" smtClean="0">
                          <a:solidFill>
                            <a:schemeClr val="tx1"/>
                          </a:solidFill>
                        </a:rPr>
                        <a:t>FFP</a:t>
                      </a:r>
                    </a:p>
                    <a:p>
                      <a:pPr marL="0" indent="0">
                        <a:buNone/>
                      </a:pPr>
                      <a:r>
                        <a:rPr lang="de-CH" sz="1400" dirty="0" smtClean="0">
                          <a:solidFill>
                            <a:schemeClr val="tx1"/>
                          </a:solidFill>
                        </a:rPr>
                        <a:t>1978-1984</a:t>
                      </a:r>
                      <a:endParaRPr lang="de-CH" sz="1400" dirty="0">
                        <a:solidFill>
                          <a:schemeClr val="tx1"/>
                        </a:solidFill>
                      </a:endParaRPr>
                    </a:p>
                  </a:txBody>
                  <a:tcPr>
                    <a:solidFill>
                      <a:schemeClr val="bg2">
                        <a:lumMod val="75000"/>
                      </a:schemeClr>
                    </a:solidFill>
                  </a:tcPr>
                </a:tc>
                <a:tc>
                  <a:txBody>
                    <a:bodyPr/>
                    <a:lstStyle/>
                    <a:p>
                      <a:r>
                        <a:rPr lang="de-CH" sz="1400" dirty="0" smtClean="0">
                          <a:solidFill>
                            <a:schemeClr val="tx1"/>
                          </a:solidFill>
                        </a:rPr>
                        <a:t>2. FFP</a:t>
                      </a:r>
                    </a:p>
                    <a:p>
                      <a:r>
                        <a:rPr lang="de-CH" sz="1400" dirty="0" smtClean="0">
                          <a:solidFill>
                            <a:schemeClr val="tx1"/>
                          </a:solidFill>
                        </a:rPr>
                        <a:t>1985-1991</a:t>
                      </a:r>
                      <a:endParaRPr lang="de-CH" sz="1400" dirty="0">
                        <a:solidFill>
                          <a:schemeClr val="tx1"/>
                        </a:solidFill>
                      </a:endParaRPr>
                    </a:p>
                  </a:txBody>
                  <a:tcPr>
                    <a:solidFill>
                      <a:schemeClr val="bg2">
                        <a:lumMod val="75000"/>
                      </a:schemeClr>
                    </a:solidFill>
                  </a:tcPr>
                </a:tc>
                <a:tc>
                  <a:txBody>
                    <a:bodyPr/>
                    <a:lstStyle/>
                    <a:p>
                      <a:r>
                        <a:rPr lang="de-CH" sz="1400" dirty="0" smtClean="0">
                          <a:solidFill>
                            <a:schemeClr val="tx1"/>
                          </a:solidFill>
                        </a:rPr>
                        <a:t>3. FFP</a:t>
                      </a:r>
                    </a:p>
                    <a:p>
                      <a:r>
                        <a:rPr lang="de-CH" sz="1400" dirty="0" smtClean="0">
                          <a:solidFill>
                            <a:schemeClr val="tx1"/>
                          </a:solidFill>
                        </a:rPr>
                        <a:t>1992-1998</a:t>
                      </a:r>
                      <a:endParaRPr lang="de-CH" sz="1400" dirty="0">
                        <a:solidFill>
                          <a:schemeClr val="tx1"/>
                        </a:solidFill>
                      </a:endParaRPr>
                    </a:p>
                  </a:txBody>
                  <a:tcPr>
                    <a:solidFill>
                      <a:schemeClr val="bg2">
                        <a:lumMod val="75000"/>
                      </a:schemeClr>
                    </a:solidFill>
                  </a:tcPr>
                </a:tc>
                <a:tc>
                  <a:txBody>
                    <a:bodyPr/>
                    <a:lstStyle/>
                    <a:p>
                      <a:r>
                        <a:rPr lang="de-CH" sz="1400" dirty="0" smtClean="0">
                          <a:solidFill>
                            <a:schemeClr val="tx1"/>
                          </a:solidFill>
                        </a:rPr>
                        <a:t>4. FFP</a:t>
                      </a:r>
                    </a:p>
                    <a:p>
                      <a:r>
                        <a:rPr lang="de-CH" sz="1400" dirty="0" smtClean="0">
                          <a:solidFill>
                            <a:schemeClr val="tx1"/>
                          </a:solidFill>
                        </a:rPr>
                        <a:t>1999-2005</a:t>
                      </a:r>
                      <a:endParaRPr lang="de-CH" sz="1400" dirty="0">
                        <a:solidFill>
                          <a:schemeClr val="tx1"/>
                        </a:solidFill>
                      </a:endParaRPr>
                    </a:p>
                  </a:txBody>
                  <a:tcPr>
                    <a:solidFill>
                      <a:schemeClr val="bg2">
                        <a:lumMod val="75000"/>
                      </a:schemeClr>
                    </a:solidFill>
                  </a:tcPr>
                </a:tc>
                <a:tc>
                  <a:txBody>
                    <a:bodyPr/>
                    <a:lstStyle/>
                    <a:p>
                      <a:r>
                        <a:rPr lang="de-CH" sz="1400" dirty="0" smtClean="0">
                          <a:solidFill>
                            <a:schemeClr val="tx1"/>
                          </a:solidFill>
                        </a:rPr>
                        <a:t>5. FFP</a:t>
                      </a:r>
                    </a:p>
                    <a:p>
                      <a:r>
                        <a:rPr lang="de-CH" sz="1400" dirty="0" smtClean="0">
                          <a:solidFill>
                            <a:schemeClr val="tx1"/>
                          </a:solidFill>
                        </a:rPr>
                        <a:t>2006-2012</a:t>
                      </a:r>
                      <a:endParaRPr lang="de-CH" sz="1400" dirty="0">
                        <a:solidFill>
                          <a:schemeClr val="tx1"/>
                        </a:solidFill>
                      </a:endParaRPr>
                    </a:p>
                  </a:txBody>
                  <a:tcPr>
                    <a:solidFill>
                      <a:schemeClr val="bg2">
                        <a:lumMod val="75000"/>
                      </a:schemeClr>
                    </a:solidFill>
                  </a:tcPr>
                </a:tc>
                <a:tc>
                  <a:txBody>
                    <a:bodyPr/>
                    <a:lstStyle/>
                    <a:p>
                      <a:r>
                        <a:rPr lang="de-CH" sz="1400" dirty="0" smtClean="0">
                          <a:solidFill>
                            <a:schemeClr val="tx1"/>
                          </a:solidFill>
                        </a:rPr>
                        <a:t>6. FFP</a:t>
                      </a:r>
                    </a:p>
                    <a:p>
                      <a:r>
                        <a:rPr lang="de-CH" sz="1400" dirty="0" smtClean="0">
                          <a:solidFill>
                            <a:schemeClr val="tx1"/>
                          </a:solidFill>
                        </a:rPr>
                        <a:t>2013-2019</a:t>
                      </a:r>
                      <a:endParaRPr lang="de-CH" sz="1400" dirty="0">
                        <a:solidFill>
                          <a:schemeClr val="tx1"/>
                        </a:solidFill>
                      </a:endParaRPr>
                    </a:p>
                  </a:txBody>
                  <a:tcPr>
                    <a:solidFill>
                      <a:schemeClr val="bg2">
                        <a:lumMod val="75000"/>
                      </a:schemeClr>
                    </a:solidFill>
                  </a:tcPr>
                </a:tc>
              </a:tr>
              <a:tr h="370840">
                <a:tc>
                  <a:txBody>
                    <a:bodyPr/>
                    <a:lstStyle/>
                    <a:p>
                      <a:r>
                        <a:rPr lang="de-CH" sz="1200" dirty="0" smtClean="0"/>
                        <a:t>1</a:t>
                      </a:r>
                      <a:endParaRPr lang="de-CH" sz="1200" dirty="0"/>
                    </a:p>
                  </a:txBody>
                  <a:tcPr>
                    <a:solidFill>
                      <a:schemeClr val="bg2">
                        <a:lumMod val="90000"/>
                      </a:schemeClr>
                    </a:solidFill>
                  </a:tcPr>
                </a:tc>
                <a:tc>
                  <a:txBody>
                    <a:bodyPr/>
                    <a:lstStyle/>
                    <a:p>
                      <a:r>
                        <a:rPr lang="de-CH" sz="1200" dirty="0" smtClean="0"/>
                        <a:t>Kartoffeln</a:t>
                      </a:r>
                    </a:p>
                    <a:p>
                      <a:r>
                        <a:rPr lang="de-CH" sz="1200" dirty="0" smtClean="0"/>
                        <a:t>Gründüngung</a:t>
                      </a:r>
                      <a:endParaRPr lang="de-CH" sz="1200" dirty="0"/>
                    </a:p>
                  </a:txBody>
                  <a:tcPr>
                    <a:solidFill>
                      <a:schemeClr val="bg2">
                        <a:lumMod val="90000"/>
                      </a:schemeClr>
                    </a:solidFill>
                  </a:tcPr>
                </a:tc>
                <a:tc>
                  <a:txBody>
                    <a:bodyPr/>
                    <a:lstStyle/>
                    <a:p>
                      <a:r>
                        <a:rPr lang="de-CH" sz="1200" dirty="0" smtClean="0"/>
                        <a:t>Kartoffeln</a:t>
                      </a:r>
                    </a:p>
                    <a:p>
                      <a:r>
                        <a:rPr lang="de-CH" sz="1200" dirty="0" smtClean="0"/>
                        <a:t>Gründüngung</a:t>
                      </a:r>
                      <a:endParaRPr lang="de-CH" sz="1200" dirty="0"/>
                    </a:p>
                  </a:txBody>
                  <a:tcPr>
                    <a:solidFill>
                      <a:schemeClr val="bg2">
                        <a:lumMod val="90000"/>
                      </a:schemeClr>
                    </a:solidFill>
                  </a:tcPr>
                </a:tc>
                <a:tc>
                  <a:txBody>
                    <a:bodyPr/>
                    <a:lstStyle/>
                    <a:p>
                      <a:r>
                        <a:rPr lang="de-CH" sz="1200" dirty="0" smtClean="0"/>
                        <a:t>Kartoffeln</a:t>
                      </a:r>
                      <a:endParaRPr lang="de-CH" sz="1200" dirty="0"/>
                    </a:p>
                  </a:txBody>
                  <a:tcPr>
                    <a:solidFill>
                      <a:schemeClr val="bg2">
                        <a:lumMod val="90000"/>
                      </a:schemeClr>
                    </a:solidFill>
                  </a:tcPr>
                </a:tc>
                <a:tc>
                  <a:txBody>
                    <a:bodyPr/>
                    <a:lstStyle/>
                    <a:p>
                      <a:r>
                        <a:rPr lang="de-CH" sz="1200" dirty="0" smtClean="0"/>
                        <a:t>Kartoffeln</a:t>
                      </a:r>
                      <a:endParaRPr lang="de-CH" sz="1200" dirty="0"/>
                    </a:p>
                  </a:txBody>
                  <a:tcPr>
                    <a:solidFill>
                      <a:schemeClr val="bg2">
                        <a:lumMod val="90000"/>
                      </a:schemeClr>
                    </a:solidFill>
                  </a:tcPr>
                </a:tc>
                <a:tc>
                  <a:txBody>
                    <a:bodyPr/>
                    <a:lstStyle/>
                    <a:p>
                      <a:r>
                        <a:rPr lang="de-CH" sz="1200" dirty="0" smtClean="0"/>
                        <a:t>Silomais</a:t>
                      </a:r>
                      <a:endParaRPr lang="de-CH" sz="1200" dirty="0"/>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200" dirty="0" smtClean="0"/>
                        <a:t>Silomais</a:t>
                      </a:r>
                    </a:p>
                    <a:p>
                      <a:endParaRPr lang="de-CH" sz="1200" dirty="0">
                        <a:solidFill>
                          <a:srgbClr val="FF0000"/>
                        </a:solidFill>
                      </a:endParaRPr>
                    </a:p>
                  </a:txBody>
                  <a:tcPr>
                    <a:solidFill>
                      <a:schemeClr val="bg2">
                        <a:lumMod val="90000"/>
                      </a:schemeClr>
                    </a:solidFill>
                  </a:tcPr>
                </a:tc>
              </a:tr>
              <a:tr h="370840">
                <a:tc>
                  <a:txBody>
                    <a:bodyPr/>
                    <a:lstStyle/>
                    <a:p>
                      <a:r>
                        <a:rPr lang="de-CH" sz="1200" dirty="0" smtClean="0"/>
                        <a:t>2</a:t>
                      </a:r>
                      <a:endParaRPr lang="de-CH" sz="1200" dirty="0"/>
                    </a:p>
                  </a:txBody>
                  <a:tcPr>
                    <a:solidFill>
                      <a:schemeClr val="bg2">
                        <a:lumMod val="90000"/>
                      </a:schemeClr>
                    </a:solidFill>
                  </a:tcPr>
                </a:tc>
                <a:tc>
                  <a:txBody>
                    <a:bodyPr/>
                    <a:lstStyle/>
                    <a:p>
                      <a:r>
                        <a:rPr lang="de-CH" sz="1200" dirty="0" smtClean="0"/>
                        <a:t>Winterweizen 1</a:t>
                      </a:r>
                    </a:p>
                    <a:p>
                      <a:r>
                        <a:rPr lang="de-CH" sz="1200" dirty="0" smtClean="0"/>
                        <a:t>Zwischenfutter</a:t>
                      </a:r>
                      <a:endParaRPr lang="de-CH" sz="1200" dirty="0"/>
                    </a:p>
                  </a:txBody>
                  <a:tcPr>
                    <a:solidFill>
                      <a:schemeClr val="bg2">
                        <a:lumMod val="90000"/>
                      </a:schemeClr>
                    </a:solidFill>
                  </a:tcPr>
                </a:tc>
                <a:tc>
                  <a:txBody>
                    <a:bodyPr/>
                    <a:lstStyle/>
                    <a:p>
                      <a:r>
                        <a:rPr lang="de-CH" sz="1200" dirty="0" smtClean="0"/>
                        <a:t>Winterweizen 1</a:t>
                      </a:r>
                    </a:p>
                    <a:p>
                      <a:r>
                        <a:rPr lang="de-CH" sz="1200" dirty="0" smtClean="0"/>
                        <a:t>Zwischenfutter</a:t>
                      </a:r>
                      <a:endParaRPr lang="de-CH" sz="1200" dirty="0"/>
                    </a:p>
                  </a:txBody>
                  <a:tcPr>
                    <a:solidFill>
                      <a:schemeClr val="bg2">
                        <a:lumMod val="90000"/>
                      </a:schemeClr>
                    </a:solidFill>
                  </a:tcPr>
                </a:tc>
                <a:tc>
                  <a:txBody>
                    <a:bodyPr/>
                    <a:lstStyle/>
                    <a:p>
                      <a:r>
                        <a:rPr lang="de-CH" sz="1200" dirty="0" smtClean="0"/>
                        <a:t>Winterweizen 1</a:t>
                      </a:r>
                    </a:p>
                    <a:p>
                      <a:r>
                        <a:rPr lang="de-CH" sz="1200" dirty="0" smtClean="0"/>
                        <a:t>Zwischenfutter</a:t>
                      </a:r>
                      <a:endParaRPr lang="de-CH" sz="1200" dirty="0"/>
                    </a:p>
                  </a:txBody>
                  <a:tcPr>
                    <a:solidFill>
                      <a:schemeClr val="bg2">
                        <a:lumMod val="90000"/>
                      </a:schemeClr>
                    </a:solidFill>
                  </a:tcPr>
                </a:tc>
                <a:tc>
                  <a:txBody>
                    <a:bodyPr/>
                    <a:lstStyle/>
                    <a:p>
                      <a:r>
                        <a:rPr lang="de-CH" sz="1200" dirty="0" smtClean="0"/>
                        <a:t>Winterweizen 1</a:t>
                      </a:r>
                    </a:p>
                    <a:p>
                      <a:r>
                        <a:rPr lang="de-CH" sz="1200" dirty="0" smtClean="0"/>
                        <a:t>Gründüngung</a:t>
                      </a:r>
                      <a:endParaRPr lang="de-CH" sz="1200" dirty="0"/>
                    </a:p>
                  </a:txBody>
                  <a:tcPr>
                    <a:solidFill>
                      <a:schemeClr val="bg2">
                        <a:lumMod val="90000"/>
                      </a:schemeClr>
                    </a:solidFill>
                  </a:tcPr>
                </a:tc>
                <a:tc>
                  <a:txBody>
                    <a:bodyPr/>
                    <a:lstStyle/>
                    <a:p>
                      <a:r>
                        <a:rPr lang="de-CH" sz="1200" dirty="0" smtClean="0"/>
                        <a:t>Winterweizen 1</a:t>
                      </a:r>
                    </a:p>
                    <a:p>
                      <a:r>
                        <a:rPr lang="de-CH" sz="1200" dirty="0" smtClean="0"/>
                        <a:t>Gründüngung</a:t>
                      </a:r>
                    </a:p>
                  </a:txBody>
                  <a:tcPr>
                    <a:solidFill>
                      <a:schemeClr val="bg2">
                        <a:lumMod val="90000"/>
                      </a:schemeClr>
                    </a:solidFill>
                  </a:tcPr>
                </a:tc>
                <a:tc>
                  <a:txBody>
                    <a:bodyPr/>
                    <a:lstStyle/>
                    <a:p>
                      <a:r>
                        <a:rPr lang="de-CH" sz="1200" dirty="0" smtClean="0"/>
                        <a:t>Soja</a:t>
                      </a:r>
                    </a:p>
                    <a:p>
                      <a:r>
                        <a:rPr lang="de-CH" sz="1200" dirty="0" smtClean="0"/>
                        <a:t>Gründüngung</a:t>
                      </a:r>
                    </a:p>
                  </a:txBody>
                  <a:tcPr>
                    <a:solidFill>
                      <a:schemeClr val="bg2">
                        <a:lumMod val="90000"/>
                      </a:schemeClr>
                    </a:solidFill>
                  </a:tcPr>
                </a:tc>
              </a:tr>
              <a:tr h="370840">
                <a:tc>
                  <a:txBody>
                    <a:bodyPr/>
                    <a:lstStyle/>
                    <a:p>
                      <a:r>
                        <a:rPr lang="de-CH" sz="1200" dirty="0" smtClean="0"/>
                        <a:t>3</a:t>
                      </a:r>
                      <a:endParaRPr lang="de-CH" sz="1200" dirty="0"/>
                    </a:p>
                  </a:txBody>
                  <a:tcPr>
                    <a:solidFill>
                      <a:schemeClr val="bg2">
                        <a:lumMod val="90000"/>
                      </a:schemeClr>
                    </a:solidFill>
                  </a:tcPr>
                </a:tc>
                <a:tc>
                  <a:txBody>
                    <a:bodyPr/>
                    <a:lstStyle/>
                    <a:p>
                      <a:r>
                        <a:rPr lang="de-CH" sz="1200" dirty="0" smtClean="0"/>
                        <a:t>Weisskohl</a:t>
                      </a:r>
                      <a:endParaRPr lang="de-CH" sz="1200" dirty="0"/>
                    </a:p>
                  </a:txBody>
                  <a:tcPr>
                    <a:solidFill>
                      <a:schemeClr val="bg2">
                        <a:lumMod val="90000"/>
                      </a:schemeClr>
                    </a:solidFill>
                  </a:tcPr>
                </a:tc>
                <a:tc>
                  <a:txBody>
                    <a:bodyPr/>
                    <a:lstStyle/>
                    <a:p>
                      <a:r>
                        <a:rPr lang="de-CH" sz="1200" dirty="0" smtClean="0"/>
                        <a:t>Randen</a:t>
                      </a:r>
                      <a:endParaRPr lang="de-CH" sz="1200" dirty="0"/>
                    </a:p>
                  </a:txBody>
                  <a:tcPr>
                    <a:solidFill>
                      <a:schemeClr val="bg2">
                        <a:lumMod val="90000"/>
                      </a:schemeClr>
                    </a:solidFill>
                  </a:tcPr>
                </a:tc>
                <a:tc>
                  <a:txBody>
                    <a:bodyPr/>
                    <a:lstStyle/>
                    <a:p>
                      <a:r>
                        <a:rPr lang="de-CH" sz="1200" dirty="0" smtClean="0"/>
                        <a:t>Randen</a:t>
                      </a:r>
                      <a:endParaRPr lang="de-CH" sz="1200" dirty="0"/>
                    </a:p>
                  </a:txBody>
                  <a:tcPr>
                    <a:solidFill>
                      <a:schemeClr val="bg2">
                        <a:lumMod val="90000"/>
                      </a:schemeClr>
                    </a:solidFill>
                  </a:tcPr>
                </a:tc>
                <a:tc>
                  <a:txBody>
                    <a:bodyPr/>
                    <a:lstStyle/>
                    <a:p>
                      <a:r>
                        <a:rPr lang="de-CH" sz="1200" dirty="0" smtClean="0"/>
                        <a:t>Soja </a:t>
                      </a:r>
                    </a:p>
                    <a:p>
                      <a:r>
                        <a:rPr lang="de-CH" sz="1200" dirty="0" smtClean="0"/>
                        <a:t>Gründüngung</a:t>
                      </a:r>
                      <a:endParaRPr lang="de-CH" sz="1200" dirty="0"/>
                    </a:p>
                  </a:txBody>
                  <a:tcPr>
                    <a:solidFill>
                      <a:schemeClr val="bg2">
                        <a:lumMod val="90000"/>
                      </a:schemeClr>
                    </a:solidFill>
                  </a:tcPr>
                </a:tc>
                <a:tc>
                  <a:txBody>
                    <a:bodyPr/>
                    <a:lstStyle/>
                    <a:p>
                      <a:r>
                        <a:rPr lang="de-CH" sz="1200" dirty="0" smtClean="0"/>
                        <a:t>Soja </a:t>
                      </a:r>
                    </a:p>
                    <a:p>
                      <a:r>
                        <a:rPr lang="de-CH" sz="1200" dirty="0" smtClean="0"/>
                        <a:t>Gründüngung</a:t>
                      </a:r>
                    </a:p>
                  </a:txBody>
                  <a:tcPr>
                    <a:solidFill>
                      <a:schemeClr val="bg2">
                        <a:lumMod val="90000"/>
                      </a:schemeClr>
                    </a:solidFill>
                  </a:tcPr>
                </a:tc>
                <a:tc>
                  <a:txBody>
                    <a:bodyPr/>
                    <a:lstStyle/>
                    <a:p>
                      <a:r>
                        <a:rPr lang="de-CH" sz="1200" dirty="0" smtClean="0"/>
                        <a:t>Winterweizen 1</a:t>
                      </a:r>
                    </a:p>
                    <a:p>
                      <a:r>
                        <a:rPr lang="de-CH" sz="1200" dirty="0" smtClean="0"/>
                        <a:t>Gründüngung</a:t>
                      </a:r>
                    </a:p>
                  </a:txBody>
                  <a:tcPr>
                    <a:solidFill>
                      <a:schemeClr val="bg2">
                        <a:lumMod val="90000"/>
                      </a:schemeClr>
                    </a:solidFill>
                  </a:tcPr>
                </a:tc>
              </a:tr>
              <a:tr h="370840">
                <a:tc>
                  <a:txBody>
                    <a:bodyPr/>
                    <a:lstStyle/>
                    <a:p>
                      <a:r>
                        <a:rPr lang="de-CH" sz="1200" dirty="0" smtClean="0"/>
                        <a:t>4</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c>
                  <a:txBody>
                    <a:bodyPr/>
                    <a:lstStyle/>
                    <a:p>
                      <a:r>
                        <a:rPr lang="de-CH" sz="1200" dirty="0" smtClean="0"/>
                        <a:t>Silomais</a:t>
                      </a:r>
                      <a:endParaRPr lang="de-CH" sz="1200" dirty="0"/>
                    </a:p>
                  </a:txBody>
                  <a:tcPr>
                    <a:solidFill>
                      <a:schemeClr val="bg2">
                        <a:lumMod val="90000"/>
                      </a:schemeClr>
                    </a:solidFill>
                  </a:tcPr>
                </a:tc>
                <a:tc>
                  <a:txBody>
                    <a:bodyPr/>
                    <a:lstStyle/>
                    <a:p>
                      <a:r>
                        <a:rPr lang="de-CH" sz="1200" dirty="0" smtClean="0"/>
                        <a:t>Kartoffeln</a:t>
                      </a:r>
                      <a:endParaRPr lang="de-CH" sz="1200" dirty="0"/>
                    </a:p>
                  </a:txBody>
                  <a:tcPr>
                    <a:solidFill>
                      <a:schemeClr val="bg2">
                        <a:lumMod val="90000"/>
                      </a:schemeClr>
                    </a:solidFill>
                  </a:tcPr>
                </a:tc>
                <a:tc>
                  <a:txBody>
                    <a:bodyPr/>
                    <a:lstStyle/>
                    <a:p>
                      <a:r>
                        <a:rPr lang="de-CH" sz="1200" dirty="0" smtClean="0"/>
                        <a:t>Kartoffeln</a:t>
                      </a:r>
                      <a:endParaRPr lang="de-CH" sz="1200" dirty="0"/>
                    </a:p>
                  </a:txBody>
                  <a:tcPr>
                    <a:solidFill>
                      <a:schemeClr val="bg2">
                        <a:lumMod val="90000"/>
                      </a:schemeClr>
                    </a:solidFill>
                  </a:tcPr>
                </a:tc>
              </a:tr>
              <a:tr h="370840">
                <a:tc>
                  <a:txBody>
                    <a:bodyPr/>
                    <a:lstStyle/>
                    <a:p>
                      <a:r>
                        <a:rPr lang="de-CH" sz="1200" dirty="0" smtClean="0"/>
                        <a:t>5</a:t>
                      </a:r>
                      <a:endParaRPr lang="de-CH" sz="1200" dirty="0"/>
                    </a:p>
                  </a:txBody>
                  <a:tcPr>
                    <a:solidFill>
                      <a:schemeClr val="bg2">
                        <a:lumMod val="90000"/>
                      </a:schemeClr>
                    </a:solidFill>
                  </a:tcPr>
                </a:tc>
                <a:tc>
                  <a:txBody>
                    <a:bodyPr/>
                    <a:lstStyle/>
                    <a:p>
                      <a:r>
                        <a:rPr lang="de-CH" sz="1200" dirty="0" smtClean="0"/>
                        <a:t>Wintergerste</a:t>
                      </a:r>
                      <a:endParaRPr lang="de-CH" sz="1200" dirty="0"/>
                    </a:p>
                  </a:txBody>
                  <a:tcPr>
                    <a:solidFill>
                      <a:schemeClr val="bg2">
                        <a:lumMod val="90000"/>
                      </a:schemeClr>
                    </a:solidFill>
                  </a:tcPr>
                </a:tc>
                <a:tc>
                  <a:txBody>
                    <a:bodyPr/>
                    <a:lstStyle/>
                    <a:p>
                      <a:r>
                        <a:rPr lang="de-CH" sz="1200" dirty="0" smtClean="0"/>
                        <a:t>Wintergerste</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c>
                  <a:txBody>
                    <a:bodyPr/>
                    <a:lstStyle/>
                    <a:p>
                      <a:r>
                        <a:rPr lang="de-CH" sz="1200" dirty="0" smtClean="0"/>
                        <a:t>Winterweizen 2</a:t>
                      </a:r>
                      <a:endParaRPr lang="de-CH" sz="1200" dirty="0"/>
                    </a:p>
                  </a:txBody>
                  <a:tcPr>
                    <a:solidFill>
                      <a:schemeClr val="bg2">
                        <a:lumMod val="90000"/>
                      </a:schemeClr>
                    </a:solidFill>
                  </a:tcPr>
                </a:tc>
              </a:tr>
              <a:tr h="370840">
                <a:tc>
                  <a:txBody>
                    <a:bodyPr/>
                    <a:lstStyle/>
                    <a:p>
                      <a:r>
                        <a:rPr lang="de-CH" sz="1200" dirty="0" smtClean="0"/>
                        <a:t>6</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c>
                  <a:txBody>
                    <a:bodyPr/>
                    <a:lstStyle/>
                    <a:p>
                      <a:r>
                        <a:rPr lang="de-CH" sz="1200" dirty="0" smtClean="0"/>
                        <a:t>Kunstwiese l</a:t>
                      </a:r>
                      <a:endParaRPr lang="de-CH" sz="1200" dirty="0"/>
                    </a:p>
                  </a:txBody>
                  <a:tcPr>
                    <a:solidFill>
                      <a:schemeClr val="bg2">
                        <a:lumMod val="90000"/>
                      </a:schemeClr>
                    </a:solidFill>
                  </a:tcPr>
                </a:tc>
              </a:tr>
              <a:tr h="370840">
                <a:tc>
                  <a:txBody>
                    <a:bodyPr/>
                    <a:lstStyle/>
                    <a:p>
                      <a:r>
                        <a:rPr lang="de-CH" sz="1200" dirty="0" smtClean="0"/>
                        <a:t>7</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c>
                  <a:txBody>
                    <a:bodyPr/>
                    <a:lstStyle/>
                    <a:p>
                      <a:r>
                        <a:rPr lang="de-CH" sz="1200" dirty="0" smtClean="0"/>
                        <a:t>Kunstwiese lll</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c>
                  <a:txBody>
                    <a:bodyPr/>
                    <a:lstStyle/>
                    <a:p>
                      <a:r>
                        <a:rPr lang="de-CH" sz="1200" dirty="0" smtClean="0"/>
                        <a:t>Kunstwiese ll</a:t>
                      </a:r>
                      <a:endParaRPr lang="de-CH" sz="1200" dirty="0"/>
                    </a:p>
                  </a:txBody>
                  <a:tcPr>
                    <a:solidFill>
                      <a:schemeClr val="bg2">
                        <a:lumMod val="90000"/>
                      </a:schemeClr>
                    </a:solidFill>
                  </a:tcPr>
                </a:tc>
              </a:tr>
            </a:tbl>
          </a:graphicData>
        </a:graphic>
      </p:graphicFrame>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13</a:t>
            </a:fld>
            <a:endParaRPr lang="de-DE" altLang="de-DE" dirty="0" smtClean="0"/>
          </a:p>
        </p:txBody>
      </p:sp>
    </p:spTree>
    <p:extLst>
      <p:ext uri="{BB962C8B-B14F-4D97-AF65-F5344CB8AC3E}">
        <p14:creationId xmlns:p14="http://schemas.microsoft.com/office/powerpoint/2010/main" val="346664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a:t>
            </a:r>
            <a:endParaRPr lang="de-CH" dirty="0"/>
          </a:p>
        </p:txBody>
      </p:sp>
      <p:sp>
        <p:nvSpPr>
          <p:cNvPr id="3" name="Inhaltsplatzhalter 2"/>
          <p:cNvSpPr>
            <a:spLocks noGrp="1"/>
          </p:cNvSpPr>
          <p:nvPr>
            <p:ph idx="12"/>
          </p:nvPr>
        </p:nvSpPr>
        <p:spPr/>
        <p:txBody>
          <a:bodyPr/>
          <a:lstStyle/>
          <a:p>
            <a:r>
              <a:rPr lang="de-CH" dirty="0" smtClean="0"/>
              <a:t>Die Nährstoffe</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14</a:t>
            </a:fld>
            <a:endParaRPr lang="de-DE" altLang="de-DE" dirty="0" smtClean="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1593093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Erträge</a:t>
            </a:r>
            <a:endParaRPr lang="de-CH" dirty="0"/>
          </a:p>
        </p:txBody>
      </p:sp>
      <p:sp>
        <p:nvSpPr>
          <p:cNvPr id="3" name="Inhaltsplatzhalter 2"/>
          <p:cNvSpPr>
            <a:spLocks noGrp="1"/>
          </p:cNvSpPr>
          <p:nvPr>
            <p:ph idx="12"/>
          </p:nvPr>
        </p:nvSpPr>
        <p:spPr/>
        <p:txBody>
          <a:bodyPr/>
          <a:lstStyle/>
          <a:p>
            <a:r>
              <a:rPr lang="de-CH" dirty="0" smtClean="0"/>
              <a:t>Überblick</a:t>
            </a:r>
            <a:endParaRPr lang="de-CH" dirty="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67705" y="1571625"/>
            <a:ext cx="7808589" cy="4665663"/>
          </a:xfrm>
        </p:spPr>
      </p:pic>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15</a:t>
            </a:fld>
            <a:endParaRPr lang="de-DE" altLang="de-DE" dirty="0" smtClean="0"/>
          </a:p>
        </p:txBody>
      </p:sp>
      <p:sp>
        <p:nvSpPr>
          <p:cNvPr id="7" name="Textfeld 1"/>
          <p:cNvSpPr txBox="1"/>
          <p:nvPr/>
        </p:nvSpPr>
        <p:spPr>
          <a:xfrm>
            <a:off x="7003181" y="5991850"/>
            <a:ext cx="1512169" cy="245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CH" sz="900" dirty="0">
              <a:solidFill>
                <a:schemeClr val="tx1"/>
              </a:solidFill>
            </a:endParaRPr>
          </a:p>
        </p:txBody>
      </p:sp>
    </p:spTree>
    <p:extLst>
      <p:ext uri="{BB962C8B-B14F-4D97-AF65-F5344CB8AC3E}">
        <p14:creationId xmlns:p14="http://schemas.microsoft.com/office/powerpoint/2010/main" val="2112879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Erträge</a:t>
            </a:r>
            <a:endParaRPr lang="de-CH" dirty="0"/>
          </a:p>
        </p:txBody>
      </p:sp>
      <p:sp>
        <p:nvSpPr>
          <p:cNvPr id="3" name="Inhaltsplatzhalter 2"/>
          <p:cNvSpPr>
            <a:spLocks noGrp="1"/>
          </p:cNvSpPr>
          <p:nvPr>
            <p:ph idx="12"/>
          </p:nvPr>
        </p:nvSpPr>
        <p:spPr/>
        <p:txBody>
          <a:bodyPr/>
          <a:lstStyle/>
          <a:p>
            <a:r>
              <a:rPr lang="de-CH" dirty="0" smtClean="0"/>
              <a:t>Kartoffeln</a:t>
            </a:r>
            <a:endParaRPr lang="de-CH" dirty="0"/>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16</a:t>
            </a:fld>
            <a:endParaRPr lang="de-DE" altLang="de-DE" dirty="0" smtClean="0"/>
          </a:p>
        </p:txBody>
      </p:sp>
      <p:sp>
        <p:nvSpPr>
          <p:cNvPr id="11" name="Inhaltsplatzhalter 10"/>
          <p:cNvSpPr>
            <a:spLocks noGrp="1"/>
          </p:cNvSpPr>
          <p:nvPr>
            <p:ph sz="quarter" idx="21"/>
          </p:nvPr>
        </p:nvSpPr>
        <p:spPr/>
        <p:txBody>
          <a:bodyPr anchor="b"/>
          <a:lstStyle/>
          <a:p>
            <a:r>
              <a:rPr lang="de-CH" sz="1400" spc="0" dirty="0" smtClean="0"/>
              <a:t>Bio im Durchschnitt 40% weniger Ertrag </a:t>
            </a:r>
          </a:p>
          <a:p>
            <a:r>
              <a:rPr lang="de-CH" sz="1400" spc="0" dirty="0" smtClean="0"/>
              <a:t>Gründe: hoher Nährstoffbedarf bei kurzer Kulturdauer, hohe Krankheits-anfälligkeit</a:t>
            </a:r>
          </a:p>
          <a:p>
            <a:r>
              <a:rPr lang="de-CH" sz="1400" spc="0" dirty="0"/>
              <a:t>M in 1. FFP ungedüngt </a:t>
            </a:r>
          </a:p>
          <a:p>
            <a:r>
              <a:rPr lang="de-CH" sz="1400" spc="0" dirty="0" smtClean="0"/>
              <a:t>Seit 1998 Abnahme</a:t>
            </a:r>
            <a:endParaRPr lang="de-CH" sz="1400" spc="0" dirty="0"/>
          </a:p>
        </p:txBody>
      </p:sp>
      <p:pic>
        <p:nvPicPr>
          <p:cNvPr id="6" name="Inhaltsplatzhalter 5"/>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093966" y="1757944"/>
            <a:ext cx="1420368" cy="950976"/>
          </a:xfrm>
        </p:spPr>
      </p:pic>
      <p:pic>
        <p:nvPicPr>
          <p:cNvPr id="7" name="Inhaltsplatzhalter 6"/>
          <p:cNvPicPr>
            <a:picLocks noGrp="1" noChangeAspect="1"/>
          </p:cNvPicPr>
          <p:nvPr>
            <p:ph sz="quarter" idx="17"/>
          </p:nvPr>
        </p:nvPicPr>
        <p:blipFill>
          <a:blip r:embed="rId3" cstate="screen">
            <a:extLst>
              <a:ext uri="{28A0092B-C50C-407E-A947-70E740481C1C}">
                <a14:useLocalDpi xmlns:a14="http://schemas.microsoft.com/office/drawing/2010/main" val="0"/>
              </a:ext>
            </a:extLst>
          </a:blip>
          <a:stretch>
            <a:fillRect/>
          </a:stretch>
        </p:blipFill>
        <p:spPr>
          <a:xfrm>
            <a:off x="682604" y="1571625"/>
            <a:ext cx="6283366" cy="4594225"/>
          </a:xfrm>
        </p:spPr>
      </p:pic>
    </p:spTree>
    <p:extLst>
      <p:ext uri="{BB962C8B-B14F-4D97-AF65-F5344CB8AC3E}">
        <p14:creationId xmlns:p14="http://schemas.microsoft.com/office/powerpoint/2010/main" val="4284155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DOK-Versuch: Erträge</a:t>
            </a:r>
            <a:endParaRPr lang="de-CH" dirty="0"/>
          </a:p>
        </p:txBody>
      </p:sp>
      <p:sp>
        <p:nvSpPr>
          <p:cNvPr id="7" name="Inhaltsplatzhalter 6"/>
          <p:cNvSpPr>
            <a:spLocks noGrp="1"/>
          </p:cNvSpPr>
          <p:nvPr>
            <p:ph idx="12"/>
          </p:nvPr>
        </p:nvSpPr>
        <p:spPr/>
        <p:txBody>
          <a:bodyPr/>
          <a:lstStyle/>
          <a:p>
            <a:r>
              <a:rPr lang="de-CH" dirty="0" smtClean="0"/>
              <a:t>Winterweizen </a:t>
            </a:r>
            <a:endParaRPr lang="de-CH" dirty="0"/>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17</a:t>
            </a:fld>
            <a:endParaRPr lang="de-DE" altLang="de-DE" dirty="0" smtClean="0"/>
          </a:p>
        </p:txBody>
      </p:sp>
      <p:sp>
        <p:nvSpPr>
          <p:cNvPr id="10" name="Inhaltsplatzhalter 9"/>
          <p:cNvSpPr>
            <a:spLocks noGrp="1"/>
          </p:cNvSpPr>
          <p:nvPr>
            <p:ph sz="quarter" idx="21"/>
          </p:nvPr>
        </p:nvSpPr>
        <p:spPr/>
        <p:txBody>
          <a:bodyPr anchor="b"/>
          <a:lstStyle/>
          <a:p>
            <a:r>
              <a:rPr lang="de-CH" sz="1400" dirty="0" smtClean="0"/>
              <a:t>Weizen stabil </a:t>
            </a:r>
          </a:p>
          <a:p>
            <a:r>
              <a:rPr lang="de-CH" sz="1400" dirty="0" smtClean="0"/>
              <a:t>Bio im Durchschnitt 22% weniger Ertrag</a:t>
            </a:r>
            <a:endParaRPr lang="de-CH" sz="1400" dirty="0"/>
          </a:p>
        </p:txBody>
      </p:sp>
      <p:pic>
        <p:nvPicPr>
          <p:cNvPr id="3" name="Inhaltsplatzhalter 2"/>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154926" y="1572101"/>
            <a:ext cx="1298448" cy="1280160"/>
          </a:xfrm>
        </p:spPr>
      </p:pic>
      <p:pic>
        <p:nvPicPr>
          <p:cNvPr id="4" name="Inhaltsplatzhalter 3"/>
          <p:cNvPicPr>
            <a:picLocks noGrp="1" noChangeAspect="1"/>
          </p:cNvPicPr>
          <p:nvPr>
            <p:ph sz="quarter" idx="17"/>
          </p:nvPr>
        </p:nvPicPr>
        <p:blipFill>
          <a:blip r:embed="rId3" cstate="screen">
            <a:extLst>
              <a:ext uri="{28A0092B-C50C-407E-A947-70E740481C1C}">
                <a14:useLocalDpi xmlns:a14="http://schemas.microsoft.com/office/drawing/2010/main" val="0"/>
              </a:ext>
            </a:extLst>
          </a:blip>
          <a:stretch>
            <a:fillRect/>
          </a:stretch>
        </p:blipFill>
        <p:spPr>
          <a:xfrm>
            <a:off x="678503" y="1571625"/>
            <a:ext cx="6291568" cy="4594225"/>
          </a:xfrm>
        </p:spPr>
      </p:pic>
    </p:spTree>
    <p:extLst>
      <p:ext uri="{BB962C8B-B14F-4D97-AF65-F5344CB8AC3E}">
        <p14:creationId xmlns:p14="http://schemas.microsoft.com/office/powerpoint/2010/main" val="592341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DOK-Versuch: Erträge</a:t>
            </a:r>
            <a:endParaRPr lang="de-CH" dirty="0"/>
          </a:p>
        </p:txBody>
      </p:sp>
      <p:sp>
        <p:nvSpPr>
          <p:cNvPr id="7" name="Inhaltsplatzhalter 6"/>
          <p:cNvSpPr>
            <a:spLocks noGrp="1"/>
          </p:cNvSpPr>
          <p:nvPr>
            <p:ph idx="12"/>
          </p:nvPr>
        </p:nvSpPr>
        <p:spPr/>
        <p:txBody>
          <a:bodyPr/>
          <a:lstStyle/>
          <a:p>
            <a:r>
              <a:rPr lang="de-CH" dirty="0" smtClean="0"/>
              <a:t>Kleegras</a:t>
            </a:r>
            <a:endParaRPr lang="de-CH" dirty="0"/>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18</a:t>
            </a:fld>
            <a:endParaRPr lang="de-DE" altLang="de-DE" dirty="0" smtClean="0"/>
          </a:p>
        </p:txBody>
      </p:sp>
      <p:sp>
        <p:nvSpPr>
          <p:cNvPr id="10" name="Inhaltsplatzhalter 9"/>
          <p:cNvSpPr>
            <a:spLocks noGrp="1"/>
          </p:cNvSpPr>
          <p:nvPr>
            <p:ph sz="quarter" idx="21"/>
          </p:nvPr>
        </p:nvSpPr>
        <p:spPr/>
        <p:txBody>
          <a:bodyPr anchor="b"/>
          <a:lstStyle/>
          <a:p>
            <a:r>
              <a:rPr lang="de-CH" sz="1400" dirty="0" smtClean="0"/>
              <a:t>Relativ stabile Erträge </a:t>
            </a:r>
          </a:p>
          <a:p>
            <a:r>
              <a:rPr lang="de-CH" sz="1400" dirty="0" smtClean="0"/>
              <a:t>Über alle Verfahren kaum Unterschiede</a:t>
            </a:r>
            <a:endParaRPr lang="de-CH" sz="1400" dirty="0"/>
          </a:p>
        </p:txBody>
      </p:sp>
      <p:pic>
        <p:nvPicPr>
          <p:cNvPr id="3" name="Inhaltsplatzhalter 2"/>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154926" y="1572101"/>
            <a:ext cx="1298448" cy="1280160"/>
          </a:xfrm>
        </p:spPr>
      </p:pic>
      <p:pic>
        <p:nvPicPr>
          <p:cNvPr id="4" name="Inhaltsplatzhalter 3"/>
          <p:cNvPicPr>
            <a:picLocks noGrp="1" noChangeAspect="1"/>
          </p:cNvPicPr>
          <p:nvPr>
            <p:ph sz="quarter" idx="17"/>
          </p:nvPr>
        </p:nvPicPr>
        <p:blipFill>
          <a:blip r:embed="rId3" cstate="screen">
            <a:extLst>
              <a:ext uri="{28A0092B-C50C-407E-A947-70E740481C1C}">
                <a14:useLocalDpi xmlns:a14="http://schemas.microsoft.com/office/drawing/2010/main" val="0"/>
              </a:ext>
            </a:extLst>
          </a:blip>
          <a:stretch>
            <a:fillRect/>
          </a:stretch>
        </p:blipFill>
        <p:spPr>
          <a:xfrm>
            <a:off x="717488" y="1571625"/>
            <a:ext cx="6213598" cy="4594225"/>
          </a:xfrm>
        </p:spPr>
      </p:pic>
    </p:spTree>
    <p:extLst>
      <p:ext uri="{BB962C8B-B14F-4D97-AF65-F5344CB8AC3E}">
        <p14:creationId xmlns:p14="http://schemas.microsoft.com/office/powerpoint/2010/main" val="2871781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Hintergrund DOK</a:t>
            </a:r>
            <a:endParaRPr lang="de-CH" dirty="0"/>
          </a:p>
        </p:txBody>
      </p:sp>
      <p:sp>
        <p:nvSpPr>
          <p:cNvPr id="3" name="Inhaltsplatzhalter 2"/>
          <p:cNvSpPr>
            <a:spLocks noGrp="1"/>
          </p:cNvSpPr>
          <p:nvPr>
            <p:ph idx="12"/>
          </p:nvPr>
        </p:nvSpPr>
        <p:spPr/>
        <p:txBody>
          <a:bodyPr/>
          <a:lstStyle/>
          <a:p>
            <a:r>
              <a:rPr lang="de-CH" dirty="0" smtClean="0"/>
              <a:t>Links</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hlinkClick r:id="rId2"/>
              </a:rPr>
              <a:t>DOK-Versuch (FiBL Website)</a:t>
            </a:r>
            <a:endParaRPr lang="de-CH" dirty="0" smtClean="0"/>
          </a:p>
          <a:p>
            <a:endParaRPr lang="de-CH" dirty="0" smtClean="0"/>
          </a:p>
          <a:p>
            <a:r>
              <a:rPr lang="de-CH" dirty="0" smtClean="0">
                <a:hlinkClick r:id="rId3"/>
              </a:rPr>
              <a:t>Film DOK-Versuch (SWR): «</a:t>
            </a:r>
            <a:r>
              <a:rPr lang="de-CH" dirty="0">
                <a:hlinkClick r:id="rId3"/>
              </a:rPr>
              <a:t>Input/Output von Bio und konventionell im </a:t>
            </a:r>
            <a:r>
              <a:rPr lang="de-CH" dirty="0" smtClean="0">
                <a:hlinkClick r:id="rId3"/>
              </a:rPr>
              <a:t>Vergleich»</a:t>
            </a:r>
            <a:r>
              <a:rPr lang="de-CH" dirty="0" smtClean="0"/>
              <a:t>  </a:t>
            </a:r>
          </a:p>
          <a:p>
            <a:r>
              <a:rPr lang="de-CH" dirty="0" smtClean="0">
                <a:hlinkClick r:id="rId4"/>
              </a:rPr>
              <a:t>Film «Der DOK-Versuch: Ein Juwel für die Bodenforschung»</a:t>
            </a:r>
            <a:endParaRPr lang="de-CH" dirty="0" smtClean="0"/>
          </a:p>
          <a:p>
            <a:r>
              <a:rPr lang="de-CH" dirty="0" smtClean="0">
                <a:hlinkClick r:id="rId4"/>
              </a:rPr>
              <a:t>Film «</a:t>
            </a:r>
            <a:r>
              <a:rPr lang="de-CH" dirty="0">
                <a:hlinkClick r:id="rId4"/>
              </a:rPr>
              <a:t>DOK-Versuch: Biologische und konventionelle Landwirtschaft im </a:t>
            </a:r>
            <a:r>
              <a:rPr lang="de-CH" dirty="0" smtClean="0">
                <a:hlinkClick r:id="rId4"/>
              </a:rPr>
              <a:t>Langzeitvergleich»</a:t>
            </a:r>
            <a:endParaRPr lang="de-CH" dirty="0" smtClean="0"/>
          </a:p>
          <a:p>
            <a:endParaRPr lang="de-CH" dirty="0" smtClean="0"/>
          </a:p>
          <a:p>
            <a:r>
              <a:rPr lang="de-CH" dirty="0" smtClean="0">
                <a:hlinkClick r:id="rId5"/>
              </a:rPr>
              <a:t>FiBL-Dossier DOK «</a:t>
            </a:r>
            <a:r>
              <a:rPr lang="de-CH" dirty="0">
                <a:hlinkClick r:id="rId5"/>
              </a:rPr>
              <a:t>Bio fördert Bodenfruchtbarkeit und </a:t>
            </a:r>
            <a:r>
              <a:rPr lang="de-CH" dirty="0" smtClean="0">
                <a:hlinkClick r:id="rId5"/>
              </a:rPr>
              <a:t>Artenvielfalt»</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a:t>
            </a:fld>
            <a:endParaRPr lang="de-DE" altLang="de-DE" dirty="0" smtClean="0"/>
          </a:p>
        </p:txBody>
      </p:sp>
    </p:spTree>
    <p:extLst>
      <p:ext uri="{BB962C8B-B14F-4D97-AF65-F5344CB8AC3E}">
        <p14:creationId xmlns:p14="http://schemas.microsoft.com/office/powerpoint/2010/main" val="350886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Erträge</a:t>
            </a:r>
            <a:endParaRPr lang="de-CH" dirty="0"/>
          </a:p>
        </p:txBody>
      </p:sp>
      <p:sp>
        <p:nvSpPr>
          <p:cNvPr id="3" name="Inhaltsplatzhalter 2"/>
          <p:cNvSpPr>
            <a:spLocks noGrp="1"/>
          </p:cNvSpPr>
          <p:nvPr>
            <p:ph idx="12"/>
          </p:nvPr>
        </p:nvSpPr>
        <p:spPr/>
        <p:txBody>
          <a:bodyPr/>
          <a:lstStyle/>
          <a:p>
            <a:r>
              <a:rPr lang="de-CH" dirty="0" smtClean="0"/>
              <a:t>Weizenerträge unterschiedlicher Sorten</a:t>
            </a:r>
            <a:endParaRPr lang="de-CH" dirty="0"/>
          </a:p>
        </p:txBody>
      </p:sp>
      <p:sp>
        <p:nvSpPr>
          <p:cNvPr id="4" name="Inhaltsplatzhalter 3"/>
          <p:cNvSpPr>
            <a:spLocks noGrp="1"/>
          </p:cNvSpPr>
          <p:nvPr>
            <p:ph idx="14"/>
          </p:nvPr>
        </p:nvSpPr>
        <p:spPr/>
        <p:txBody>
          <a:bodyPr/>
          <a:lstStyle/>
          <a:p>
            <a:r>
              <a:rPr lang="de-CH" dirty="0" smtClean="0"/>
              <a:t>Quelle: </a:t>
            </a:r>
            <a:r>
              <a:rPr lang="de-CH" dirty="0" err="1" smtClean="0"/>
              <a:t>Hildermann</a:t>
            </a:r>
            <a:r>
              <a:rPr lang="de-CH" dirty="0" smtClean="0"/>
              <a:t> et al., 2009</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19</a:t>
            </a:fld>
            <a:endParaRPr lang="de-DE" altLang="de-DE" dirty="0" smtClean="0"/>
          </a:p>
        </p:txBody>
      </p:sp>
      <p:sp>
        <p:nvSpPr>
          <p:cNvPr id="8" name="Inhaltsplatzhalter 7"/>
          <p:cNvSpPr>
            <a:spLocks noGrp="1"/>
          </p:cNvSpPr>
          <p:nvPr>
            <p:ph sz="quarter" idx="17"/>
          </p:nvPr>
        </p:nvSpPr>
        <p:spPr/>
        <p:txBody>
          <a:bodyPr/>
          <a:lstStyle/>
          <a:p>
            <a:endParaRPr lang="de-CH" dirty="0"/>
          </a:p>
        </p:txBody>
      </p:sp>
      <p:pic>
        <p:nvPicPr>
          <p:cNvPr id="7" name="Picture 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128792" cy="408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3"/>
          <p:cNvSpPr txBox="1">
            <a:spLocks noChangeArrowheads="1"/>
          </p:cNvSpPr>
          <p:nvPr/>
        </p:nvSpPr>
        <p:spPr bwMode="auto">
          <a:xfrm>
            <a:off x="1115616" y="5655168"/>
            <a:ext cx="9516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100" dirty="0" smtClean="0">
                <a:solidFill>
                  <a:schemeClr val="tx1"/>
                </a:solidFill>
              </a:rPr>
              <a:t>Alte Sorten</a:t>
            </a:r>
            <a:endParaRPr lang="de-DE" altLang="de-DE" sz="1100" dirty="0">
              <a:solidFill>
                <a:schemeClr val="tx1"/>
              </a:solidFill>
            </a:endParaRPr>
          </a:p>
        </p:txBody>
      </p:sp>
      <p:sp>
        <p:nvSpPr>
          <p:cNvPr id="10" name="Line 14"/>
          <p:cNvSpPr>
            <a:spLocks noChangeShapeType="1"/>
          </p:cNvSpPr>
          <p:nvPr/>
        </p:nvSpPr>
        <p:spPr bwMode="auto">
          <a:xfrm flipH="1">
            <a:off x="2167507" y="4617248"/>
            <a:ext cx="1036341" cy="1026319"/>
          </a:xfrm>
          <a:prstGeom prst="line">
            <a:avLst/>
          </a:prstGeom>
          <a:noFill/>
          <a:ln w="6350" cap="rnd">
            <a:solidFill>
              <a:schemeClr val="tx1"/>
            </a:solidFill>
            <a:prstDash val="solid"/>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2" name="Line 167"/>
          <p:cNvSpPr>
            <a:spLocks noChangeShapeType="1"/>
          </p:cNvSpPr>
          <p:nvPr/>
        </p:nvSpPr>
        <p:spPr bwMode="auto">
          <a:xfrm flipV="1">
            <a:off x="1799692" y="2587739"/>
            <a:ext cx="4752528" cy="648072"/>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3" name="Line 168"/>
          <p:cNvSpPr>
            <a:spLocks noChangeShapeType="1"/>
          </p:cNvSpPr>
          <p:nvPr/>
        </p:nvSpPr>
        <p:spPr bwMode="auto">
          <a:xfrm flipV="1">
            <a:off x="1773345" y="3529727"/>
            <a:ext cx="4752528" cy="108347"/>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4" name="Text Box 169"/>
          <p:cNvSpPr txBox="1">
            <a:spLocks noChangeArrowheads="1"/>
          </p:cNvSpPr>
          <p:nvPr/>
        </p:nvSpPr>
        <p:spPr bwMode="auto">
          <a:xfrm>
            <a:off x="6778109" y="3638074"/>
            <a:ext cx="1727597"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400" dirty="0" err="1" smtClean="0">
                <a:solidFill>
                  <a:schemeClr val="tx1"/>
                </a:solidFill>
              </a:rPr>
              <a:t>Ertragssteigerung</a:t>
            </a:r>
            <a:r>
              <a:rPr lang="en-US" altLang="de-DE" sz="1400" dirty="0" smtClean="0">
                <a:solidFill>
                  <a:schemeClr val="tx1"/>
                </a:solidFill>
              </a:rPr>
              <a:t> (ha-1 Jahr-1):</a:t>
            </a:r>
            <a:endParaRPr lang="en-US" altLang="de-DE" sz="1400" dirty="0">
              <a:solidFill>
                <a:schemeClr val="tx1"/>
              </a:solidFill>
            </a:endParaRPr>
          </a:p>
          <a:p>
            <a:pPr>
              <a:spcBef>
                <a:spcPct val="50000"/>
              </a:spcBef>
            </a:pPr>
            <a:r>
              <a:rPr lang="en-US" altLang="de-DE" sz="1400" dirty="0">
                <a:solidFill>
                  <a:schemeClr val="tx1"/>
                </a:solidFill>
              </a:rPr>
              <a:t>M:   + </a:t>
            </a:r>
            <a:r>
              <a:rPr lang="en-US" altLang="de-DE" sz="1400" dirty="0" smtClean="0">
                <a:solidFill>
                  <a:schemeClr val="tx1"/>
                </a:solidFill>
              </a:rPr>
              <a:t>7.6 kg </a:t>
            </a:r>
            <a:br>
              <a:rPr lang="en-US" altLang="de-DE" sz="1400" dirty="0" smtClean="0">
                <a:solidFill>
                  <a:schemeClr val="tx1"/>
                </a:solidFill>
              </a:rPr>
            </a:br>
            <a:r>
              <a:rPr lang="en-US" altLang="de-DE" sz="1400" dirty="0" smtClean="0">
                <a:solidFill>
                  <a:schemeClr val="tx1"/>
                </a:solidFill>
              </a:rPr>
              <a:t>D2</a:t>
            </a:r>
            <a:r>
              <a:rPr lang="en-US" altLang="de-DE" sz="1400" dirty="0">
                <a:solidFill>
                  <a:schemeClr val="tx1"/>
                </a:solidFill>
              </a:rPr>
              <a:t>: + </a:t>
            </a:r>
            <a:r>
              <a:rPr lang="en-US" altLang="de-DE" sz="1400" dirty="0" smtClean="0">
                <a:solidFill>
                  <a:schemeClr val="tx1"/>
                </a:solidFill>
              </a:rPr>
              <a:t>1.8 kg </a:t>
            </a:r>
          </a:p>
          <a:p>
            <a:pPr>
              <a:spcBef>
                <a:spcPct val="50000"/>
              </a:spcBef>
            </a:pPr>
            <a:r>
              <a:rPr lang="en-US" altLang="de-DE" sz="1400" dirty="0">
                <a:solidFill>
                  <a:schemeClr val="tx1"/>
                </a:solidFill>
              </a:rPr>
              <a:t>Alte Sorten sind besser unter Bio </a:t>
            </a:r>
          </a:p>
          <a:p>
            <a:pPr>
              <a:spcBef>
                <a:spcPct val="50000"/>
              </a:spcBef>
            </a:pPr>
            <a:r>
              <a:rPr lang="en-US" altLang="de-DE" sz="1400" dirty="0">
                <a:solidFill>
                  <a:schemeClr val="tx1"/>
                </a:solidFill>
              </a:rPr>
              <a:t>Neue Sorten reagieren gut auf M </a:t>
            </a:r>
            <a:r>
              <a:rPr lang="en-US" altLang="de-DE" sz="1400" dirty="0" err="1">
                <a:solidFill>
                  <a:schemeClr val="tx1"/>
                </a:solidFill>
              </a:rPr>
              <a:t>durch</a:t>
            </a:r>
            <a:r>
              <a:rPr lang="en-US" altLang="de-DE" sz="1400" dirty="0">
                <a:solidFill>
                  <a:schemeClr val="tx1"/>
                </a:solidFill>
              </a:rPr>
              <a:t> </a:t>
            </a:r>
            <a:r>
              <a:rPr lang="en-US" altLang="de-DE" sz="1400" dirty="0" err="1" smtClean="0">
                <a:solidFill>
                  <a:schemeClr val="tx1"/>
                </a:solidFill>
              </a:rPr>
              <a:t>Züchtung</a:t>
            </a:r>
            <a:endParaRPr lang="en-US" altLang="de-DE" sz="1400" dirty="0">
              <a:solidFill>
                <a:schemeClr val="tx1"/>
              </a:solidFill>
            </a:endParaRPr>
          </a:p>
        </p:txBody>
      </p:sp>
      <p:sp>
        <p:nvSpPr>
          <p:cNvPr id="15" name="Text Box 13"/>
          <p:cNvSpPr txBox="1">
            <a:spLocks noChangeArrowheads="1"/>
          </p:cNvSpPr>
          <p:nvPr/>
        </p:nvSpPr>
        <p:spPr bwMode="auto">
          <a:xfrm>
            <a:off x="1979712" y="5655168"/>
            <a:ext cx="1728193" cy="26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100" dirty="0" smtClean="0">
                <a:solidFill>
                  <a:schemeClr val="tx1"/>
                </a:solidFill>
              </a:rPr>
              <a:t>Biologische Züchtungen</a:t>
            </a:r>
            <a:endParaRPr lang="de-DE" altLang="de-DE" sz="1100" dirty="0">
              <a:solidFill>
                <a:schemeClr val="tx1"/>
              </a:solidFill>
            </a:endParaRPr>
          </a:p>
        </p:txBody>
      </p:sp>
      <p:sp>
        <p:nvSpPr>
          <p:cNvPr id="16" name="Text Box 13"/>
          <p:cNvSpPr txBox="1">
            <a:spLocks noChangeArrowheads="1"/>
          </p:cNvSpPr>
          <p:nvPr/>
        </p:nvSpPr>
        <p:spPr bwMode="auto">
          <a:xfrm>
            <a:off x="4139952" y="5655168"/>
            <a:ext cx="19442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100" dirty="0" smtClean="0">
                <a:solidFill>
                  <a:schemeClr val="tx1"/>
                </a:solidFill>
              </a:rPr>
              <a:t>Konventionelle Züchtungen</a:t>
            </a:r>
            <a:endParaRPr lang="de-DE" altLang="de-DE" sz="1100" dirty="0">
              <a:solidFill>
                <a:schemeClr val="tx1"/>
              </a:solidFill>
            </a:endParaRPr>
          </a:p>
        </p:txBody>
      </p:sp>
      <p:sp>
        <p:nvSpPr>
          <p:cNvPr id="18" name="Line 14"/>
          <p:cNvSpPr>
            <a:spLocks noChangeShapeType="1"/>
          </p:cNvSpPr>
          <p:nvPr/>
        </p:nvSpPr>
        <p:spPr bwMode="auto">
          <a:xfrm flipH="1">
            <a:off x="3659771" y="4614265"/>
            <a:ext cx="1036341" cy="1026319"/>
          </a:xfrm>
          <a:prstGeom prst="line">
            <a:avLst/>
          </a:prstGeom>
          <a:noFill/>
          <a:ln w="6350" cap="rnd">
            <a:solidFill>
              <a:schemeClr val="tx1"/>
            </a:solidFill>
            <a:prstDash val="solid"/>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9" name="Text Box 169"/>
          <p:cNvSpPr txBox="1">
            <a:spLocks noChangeArrowheads="1"/>
          </p:cNvSpPr>
          <p:nvPr/>
        </p:nvSpPr>
        <p:spPr bwMode="auto">
          <a:xfrm rot="16200000">
            <a:off x="303454" y="3662616"/>
            <a:ext cx="1224490" cy="292388"/>
          </a:xfrm>
          <a:prstGeom prst="rect">
            <a:avLst/>
          </a:prstGeom>
          <a:solidFill>
            <a:schemeClr val="bg1"/>
          </a:solidFill>
          <a:ln>
            <a:noFill/>
          </a:ln>
          <a:effectLst/>
          <a:extLst/>
        </p:spPr>
        <p:txBody>
          <a:bodyPr wrap="square">
            <a:spAutoFit/>
          </a:bodyPr>
          <a:lstStyle/>
          <a:p>
            <a:pPr>
              <a:spcBef>
                <a:spcPct val="50000"/>
              </a:spcBef>
            </a:pPr>
            <a:r>
              <a:rPr lang="en-US" altLang="de-DE" sz="1300" b="1" dirty="0" smtClean="0">
                <a:solidFill>
                  <a:schemeClr val="tx1"/>
                </a:solidFill>
              </a:rPr>
              <a:t>    </a:t>
            </a:r>
            <a:r>
              <a:rPr lang="en-US" altLang="de-DE" sz="1300" b="1" dirty="0" err="1" smtClean="0">
                <a:solidFill>
                  <a:schemeClr val="tx1"/>
                </a:solidFill>
              </a:rPr>
              <a:t>Kornertrag</a:t>
            </a:r>
            <a:endParaRPr lang="en-US" altLang="de-DE" sz="1300" b="1" dirty="0">
              <a:solidFill>
                <a:schemeClr val="tx1"/>
              </a:solidFill>
            </a:endParaRPr>
          </a:p>
        </p:txBody>
      </p:sp>
    </p:spTree>
    <p:extLst>
      <p:ext uri="{BB962C8B-B14F-4D97-AF65-F5344CB8AC3E}">
        <p14:creationId xmlns:p14="http://schemas.microsoft.com/office/powerpoint/2010/main" val="2477402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Erträge</a:t>
            </a:r>
          </a:p>
        </p:txBody>
      </p:sp>
      <p:sp>
        <p:nvSpPr>
          <p:cNvPr id="3" name="Inhaltsplatzhalter 2"/>
          <p:cNvSpPr>
            <a:spLocks noGrp="1"/>
          </p:cNvSpPr>
          <p:nvPr>
            <p:ph idx="12"/>
          </p:nvPr>
        </p:nvSpPr>
        <p:spPr/>
        <p:txBody>
          <a:bodyPr/>
          <a:lstStyle/>
          <a:p>
            <a:r>
              <a:rPr lang="de-CH" dirty="0"/>
              <a:t>Wirkungen unterschiedlicher </a:t>
            </a:r>
            <a:r>
              <a:rPr lang="de-CH" dirty="0" smtClean="0"/>
              <a:t>Vorfrüchte </a:t>
            </a:r>
            <a:endParaRPr lang="de-CH" dirty="0"/>
          </a:p>
        </p:txBody>
      </p:sp>
      <p:sp>
        <p:nvSpPr>
          <p:cNvPr id="4" name="Inhaltsplatzhalter 3"/>
          <p:cNvSpPr>
            <a:spLocks noGrp="1"/>
          </p:cNvSpPr>
          <p:nvPr>
            <p:ph idx="14"/>
          </p:nvPr>
        </p:nvSpPr>
        <p:spPr/>
        <p:txBody>
          <a:bodyPr/>
          <a:lstStyle/>
          <a:p>
            <a:r>
              <a:rPr lang="de-CH" dirty="0"/>
              <a:t>Quelle: Mayer et al. EJA, </a:t>
            </a:r>
            <a:r>
              <a:rPr lang="de-CH" dirty="0" smtClean="0"/>
              <a:t>2015 </a:t>
            </a:r>
            <a:endParaRPr lang="de-CH" dirty="0"/>
          </a:p>
        </p:txBody>
      </p:sp>
      <p:sp>
        <p:nvSpPr>
          <p:cNvPr id="5" name="Inhaltsplatzhalter 4"/>
          <p:cNvSpPr>
            <a:spLocks noGrp="1"/>
          </p:cNvSpPr>
          <p:nvPr>
            <p:ph sz="quarter" idx="17"/>
          </p:nvPr>
        </p:nvSpPr>
        <p:spPr/>
        <p:txBody>
          <a:bodyPr/>
          <a:lstStyle/>
          <a:p>
            <a:r>
              <a:rPr lang="en-US" dirty="0"/>
              <a:t>Winterweizenertrag und Rohproteingehalt nach Mais und Kartoffeln </a:t>
            </a:r>
            <a:br>
              <a:rPr lang="en-US" dirty="0"/>
            </a:br>
            <a:r>
              <a:rPr lang="en-US" dirty="0"/>
              <a:t>Mittelwert und Standardabweichung (n=4) von 2003 und </a:t>
            </a:r>
            <a:r>
              <a:rPr lang="en-US" dirty="0" smtClean="0"/>
              <a:t>2010</a:t>
            </a:r>
            <a:r>
              <a:rPr lang="de-CH" dirty="0" smtClean="0"/>
              <a:t> </a:t>
            </a:r>
            <a:endParaRPr lang="de-CH"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20</a:t>
            </a:fld>
            <a:endParaRPr lang="de-DE" altLang="de-DE" dirty="0" smtClean="0"/>
          </a:p>
        </p:txBody>
      </p:sp>
      <p:pic>
        <p:nvPicPr>
          <p:cNvPr id="9" name="Inhaltsplatzhalter 8"/>
          <p:cNvPicPr>
            <a:picLocks noGrp="1" noChangeAspect="1"/>
          </p:cNvPicPr>
          <p:nvPr>
            <p:ph sz="quarter" idx="23"/>
          </p:nvPr>
        </p:nvPicPr>
        <p:blipFill>
          <a:blip r:embed="rId2"/>
          <a:stretch>
            <a:fillRect/>
          </a:stretch>
        </p:blipFill>
        <p:spPr>
          <a:xfrm>
            <a:off x="991345" y="2305894"/>
            <a:ext cx="4852730" cy="3768321"/>
          </a:xfrm>
          <a:prstGeom prst="rect">
            <a:avLst/>
          </a:prstGeom>
        </p:spPr>
      </p:pic>
      <p:sp>
        <p:nvSpPr>
          <p:cNvPr id="10" name="Textfeld 9"/>
          <p:cNvSpPr txBox="1"/>
          <p:nvPr/>
        </p:nvSpPr>
        <p:spPr>
          <a:xfrm>
            <a:off x="6733226" y="2683583"/>
            <a:ext cx="1782124" cy="2462213"/>
          </a:xfrm>
          <a:prstGeom prst="rect">
            <a:avLst/>
          </a:prstGeom>
          <a:noFill/>
        </p:spPr>
        <p:txBody>
          <a:bodyPr wrap="square" rtlCol="0">
            <a:spAutoFit/>
          </a:bodyPr>
          <a:lstStyle/>
          <a:p>
            <a:r>
              <a:rPr lang="de-CH" sz="1400" dirty="0" smtClean="0"/>
              <a:t>Winterweizenertrag, </a:t>
            </a:r>
            <a:br>
              <a:rPr lang="de-CH" sz="1400" dirty="0" smtClean="0"/>
            </a:br>
            <a:r>
              <a:rPr lang="de-CH" sz="1400" dirty="0"/>
              <a:t>Vorfrucht Mais </a:t>
            </a:r>
          </a:p>
          <a:p>
            <a:endParaRPr lang="de-CH" sz="1400" dirty="0" smtClean="0"/>
          </a:p>
          <a:p>
            <a:r>
              <a:rPr lang="de-CH" sz="1400" dirty="0" smtClean="0"/>
              <a:t>Winterweizenertrag, </a:t>
            </a:r>
            <a:br>
              <a:rPr lang="de-CH" sz="1400" dirty="0" smtClean="0"/>
            </a:br>
            <a:r>
              <a:rPr lang="de-CH" sz="1400" dirty="0" smtClean="0"/>
              <a:t>Vorfrucht Kartoffeln </a:t>
            </a:r>
          </a:p>
          <a:p>
            <a:endParaRPr lang="de-CH" sz="1400" dirty="0"/>
          </a:p>
          <a:p>
            <a:r>
              <a:rPr lang="de-CH" sz="1400" dirty="0" smtClean="0"/>
              <a:t>Rohprotein, </a:t>
            </a:r>
            <a:br>
              <a:rPr lang="de-CH" sz="1400" dirty="0" smtClean="0"/>
            </a:br>
            <a:r>
              <a:rPr lang="de-CH" sz="1400" dirty="0"/>
              <a:t>Vorfrucht Mais </a:t>
            </a:r>
          </a:p>
          <a:p>
            <a:endParaRPr lang="de-CH" sz="1400" dirty="0" smtClean="0"/>
          </a:p>
          <a:p>
            <a:r>
              <a:rPr lang="de-CH" sz="1400" dirty="0" smtClean="0"/>
              <a:t>Rohprotein,</a:t>
            </a:r>
            <a:br>
              <a:rPr lang="de-CH" sz="1400" dirty="0" smtClean="0"/>
            </a:br>
            <a:r>
              <a:rPr lang="de-CH" sz="1400" dirty="0" smtClean="0"/>
              <a:t>Vorfrucht Kartoffeln</a:t>
            </a:r>
            <a:endParaRPr lang="de-CH" sz="1400" dirty="0"/>
          </a:p>
        </p:txBody>
      </p:sp>
      <p:sp>
        <p:nvSpPr>
          <p:cNvPr id="12" name="Textfeld 11"/>
          <p:cNvSpPr txBox="1"/>
          <p:nvPr/>
        </p:nvSpPr>
        <p:spPr>
          <a:xfrm rot="16200000">
            <a:off x="4884688" y="4172273"/>
            <a:ext cx="2070155" cy="307777"/>
          </a:xfrm>
          <a:prstGeom prst="rect">
            <a:avLst/>
          </a:prstGeom>
          <a:noFill/>
        </p:spPr>
        <p:txBody>
          <a:bodyPr wrap="square" rtlCol="0">
            <a:spAutoFit/>
          </a:bodyPr>
          <a:lstStyle/>
          <a:p>
            <a:r>
              <a:rPr lang="de-CH" sz="1400" b="1" dirty="0" smtClean="0"/>
              <a:t>Rohprotein (g kg</a:t>
            </a:r>
            <a:r>
              <a:rPr lang="de-CH" sz="1400" b="1" baseline="30000" dirty="0" smtClean="0"/>
              <a:t>-1</a:t>
            </a:r>
            <a:r>
              <a:rPr lang="de-CH" sz="1400" b="1" dirty="0" smtClean="0"/>
              <a:t> TS)</a:t>
            </a:r>
            <a:endParaRPr lang="de-CH" sz="1400" b="1" dirty="0"/>
          </a:p>
        </p:txBody>
      </p:sp>
      <p:sp>
        <p:nvSpPr>
          <p:cNvPr id="13" name="Textfeld 12"/>
          <p:cNvSpPr txBox="1"/>
          <p:nvPr/>
        </p:nvSpPr>
        <p:spPr>
          <a:xfrm rot="16200000">
            <a:off x="-275964" y="4110810"/>
            <a:ext cx="2226842" cy="307777"/>
          </a:xfrm>
          <a:prstGeom prst="rect">
            <a:avLst/>
          </a:prstGeom>
          <a:noFill/>
        </p:spPr>
        <p:txBody>
          <a:bodyPr wrap="square" rtlCol="0">
            <a:spAutoFit/>
          </a:bodyPr>
          <a:lstStyle/>
          <a:p>
            <a:r>
              <a:rPr lang="de-CH" sz="1400" b="1" dirty="0" smtClean="0"/>
              <a:t>Weizenertrag (t ha</a:t>
            </a:r>
            <a:r>
              <a:rPr lang="de-CH" sz="1400" b="1" baseline="30000" dirty="0" smtClean="0"/>
              <a:t>-1</a:t>
            </a:r>
            <a:r>
              <a:rPr lang="de-CH" sz="1400" b="1" dirty="0" smtClean="0"/>
              <a:t> TS)</a:t>
            </a:r>
            <a:endParaRPr lang="de-CH" sz="1400" b="1" dirty="0"/>
          </a:p>
        </p:txBody>
      </p:sp>
      <p:sp>
        <p:nvSpPr>
          <p:cNvPr id="15" name="Rechteck 14"/>
          <p:cNvSpPr/>
          <p:nvPr/>
        </p:nvSpPr>
        <p:spPr>
          <a:xfrm>
            <a:off x="6323626" y="2798448"/>
            <a:ext cx="409599" cy="126496"/>
          </a:xfrm>
          <a:prstGeom prst="rect">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Rechteck 15"/>
          <p:cNvSpPr/>
          <p:nvPr/>
        </p:nvSpPr>
        <p:spPr>
          <a:xfrm>
            <a:off x="6323626" y="3417304"/>
            <a:ext cx="409599" cy="127314"/>
          </a:xfrm>
          <a:prstGeom prst="rect">
            <a:avLst/>
          </a:prstGeom>
          <a:solidFill>
            <a:schemeClr val="tx1">
              <a:lumMod val="75000"/>
              <a:lumOff val="2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aute 16"/>
          <p:cNvSpPr/>
          <p:nvPr/>
        </p:nvSpPr>
        <p:spPr>
          <a:xfrm>
            <a:off x="6323625" y="4658532"/>
            <a:ext cx="156225" cy="187626"/>
          </a:xfrm>
          <a:prstGeom prst="diamond">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Ellipse 17"/>
          <p:cNvSpPr/>
          <p:nvPr/>
        </p:nvSpPr>
        <p:spPr>
          <a:xfrm>
            <a:off x="6323626" y="4036978"/>
            <a:ext cx="156225" cy="144016"/>
          </a:xfrm>
          <a:prstGeom prst="ellipse">
            <a:avLst/>
          </a:prstGeom>
          <a:solidFill>
            <a:schemeClr val="tx1">
              <a:lumMod val="75000"/>
              <a:lumOff val="2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224999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Erträge</a:t>
            </a:r>
          </a:p>
        </p:txBody>
      </p:sp>
      <p:sp>
        <p:nvSpPr>
          <p:cNvPr id="3" name="Inhaltsplatzhalter 2"/>
          <p:cNvSpPr>
            <a:spLocks noGrp="1"/>
          </p:cNvSpPr>
          <p:nvPr>
            <p:ph idx="12"/>
          </p:nvPr>
        </p:nvSpPr>
        <p:spPr/>
        <p:txBody>
          <a:bodyPr/>
          <a:lstStyle/>
          <a:p>
            <a:r>
              <a:rPr lang="de-CH" dirty="0" smtClean="0"/>
              <a:t>Ertragsunterschiede Bio – Konventionell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Seufert et al., 2012, </a:t>
            </a:r>
            <a:r>
              <a:rPr lang="de-CH" dirty="0"/>
              <a:t>N</a:t>
            </a:r>
            <a:r>
              <a:rPr lang="de-CH" dirty="0" smtClean="0"/>
              <a:t>ature 485 </a:t>
            </a:r>
            <a:endParaRPr lang="de-CH" dirty="0"/>
          </a:p>
        </p:txBody>
      </p:sp>
      <p:sp>
        <p:nvSpPr>
          <p:cNvPr id="5" name="Inhaltsplatzhalter 4"/>
          <p:cNvSpPr>
            <a:spLocks noGrp="1"/>
          </p:cNvSpPr>
          <p:nvPr>
            <p:ph sz="quarter" idx="17"/>
          </p:nvPr>
        </p:nvSpPr>
        <p:spPr/>
        <p:txBody>
          <a:bodyPr/>
          <a:lstStyle/>
          <a:p>
            <a:r>
              <a:rPr lang="de-CH" b="1" dirty="0" smtClean="0"/>
              <a:t>Ertragsunterschiede zwischen Bio und Konventionell weltweit</a:t>
            </a:r>
            <a:endParaRPr lang="de-CH" b="1" dirty="0"/>
          </a:p>
        </p:txBody>
      </p:sp>
      <p:pic>
        <p:nvPicPr>
          <p:cNvPr id="9" name="Picture 5"/>
          <p:cNvPicPr>
            <a:picLocks noGrp="1" noChangeAspect="1" noChangeArrowheads="1"/>
          </p:cNvPicPr>
          <p:nvPr>
            <p:ph sz="quarter" idx="23"/>
          </p:nvPr>
        </p:nvPicPr>
        <p:blipFill>
          <a:blip r:embed="rId2" cstate="email">
            <a:extLst>
              <a:ext uri="{28A0092B-C50C-407E-A947-70E740481C1C}">
                <a14:useLocalDpi xmlns:a14="http://schemas.microsoft.com/office/drawing/2010/main"/>
              </a:ext>
            </a:extLst>
          </a:blip>
          <a:stretch>
            <a:fillRect/>
          </a:stretch>
        </p:blipFill>
        <p:spPr bwMode="auto">
          <a:xfrm>
            <a:off x="755576" y="1985428"/>
            <a:ext cx="3506448" cy="423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21</a:t>
            </a:fld>
            <a:endParaRPr lang="de-DE" altLang="de-DE" dirty="0" smtClean="0"/>
          </a:p>
        </p:txBody>
      </p:sp>
    </p:spTree>
    <p:extLst>
      <p:ext uri="{BB962C8B-B14F-4D97-AF65-F5344CB8AC3E}">
        <p14:creationId xmlns:p14="http://schemas.microsoft.com/office/powerpoint/2010/main" val="92411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Erträge</a:t>
            </a:r>
            <a:endParaRPr lang="de-CH" dirty="0"/>
          </a:p>
        </p:txBody>
      </p:sp>
      <p:sp>
        <p:nvSpPr>
          <p:cNvPr id="3" name="Inhaltsplatzhalter 2"/>
          <p:cNvSpPr>
            <a:spLocks noGrp="1"/>
          </p:cNvSpPr>
          <p:nvPr>
            <p:ph idx="12"/>
          </p:nvPr>
        </p:nvSpPr>
        <p:spPr/>
        <p:txBody>
          <a:bodyPr/>
          <a:lstStyle/>
          <a:p>
            <a:r>
              <a:rPr lang="de-CH" dirty="0" smtClean="0"/>
              <a:t>Zusammenfassung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Das Ertragsniveau ist bei den biologischen Verfahren um durchschnittlich 20% tiefer. Gründe: </a:t>
            </a:r>
          </a:p>
          <a:p>
            <a:pPr lvl="1"/>
            <a:r>
              <a:rPr lang="de-CH" dirty="0" smtClean="0"/>
              <a:t>Rund 50% geringerer Einsatz an Düngern und fossiler Energie </a:t>
            </a:r>
          </a:p>
          <a:p>
            <a:pPr lvl="1"/>
            <a:r>
              <a:rPr lang="de-CH" dirty="0" smtClean="0"/>
              <a:t>Verzicht auf chemisch-synthetische Pflanzenschutzmittel </a:t>
            </a:r>
          </a:p>
          <a:p>
            <a:pPr lvl="1"/>
            <a:endParaRPr lang="de-CH" dirty="0"/>
          </a:p>
          <a:p>
            <a:r>
              <a:rPr lang="de-CH" dirty="0"/>
              <a:t>Die über Erwarten hohen Erträge in Bio sind zurückzuführen auf: </a:t>
            </a:r>
          </a:p>
          <a:p>
            <a:pPr lvl="1"/>
            <a:r>
              <a:rPr lang="de-CH" dirty="0"/>
              <a:t>Wurzelsymbiosen mit Rhizobien</a:t>
            </a:r>
          </a:p>
          <a:p>
            <a:pPr lvl="1"/>
            <a:r>
              <a:rPr lang="de-CH" dirty="0"/>
              <a:t>Wurzelsymbiosen mit </a:t>
            </a:r>
            <a:r>
              <a:rPr lang="de-CH" dirty="0" smtClean="0"/>
              <a:t>Mykorrhizapilzen</a:t>
            </a:r>
          </a:p>
          <a:p>
            <a:pPr lvl="1"/>
            <a:endParaRPr lang="de-CH" dirty="0"/>
          </a:p>
          <a:p>
            <a:pPr indent="-288000"/>
            <a:r>
              <a:rPr lang="de-CH" dirty="0"/>
              <a:t>Die Fruchtfolge hat entscheidenden Einfluss auf Ertragshöhen. </a:t>
            </a:r>
          </a:p>
          <a:p>
            <a:pPr lvl="1"/>
            <a:r>
              <a:rPr lang="de-CH" dirty="0" smtClean="0"/>
              <a:t>Mais nach Kleegras: Bio 9% tiefer als Konventionell</a:t>
            </a:r>
            <a:br>
              <a:rPr lang="de-CH" dirty="0" smtClean="0"/>
            </a:br>
            <a:r>
              <a:rPr lang="de-CH" dirty="0" smtClean="0"/>
              <a:t>Mais nach Soja: Bio 13% tiefer als Konventionell. </a:t>
            </a:r>
          </a:p>
          <a:p>
            <a:r>
              <a:rPr lang="de-CH" dirty="0" smtClean="0"/>
              <a:t>Die Sojaerträge sind </a:t>
            </a:r>
            <a:r>
              <a:rPr lang="de-CH" dirty="0"/>
              <a:t>in </a:t>
            </a:r>
            <a:r>
              <a:rPr lang="de-CH" dirty="0" smtClean="0"/>
              <a:t>allen Verfahren </a:t>
            </a:r>
            <a:r>
              <a:rPr lang="de-CH" dirty="0"/>
              <a:t>ähnlich</a:t>
            </a:r>
            <a:r>
              <a:rPr lang="de-CH" dirty="0" smtClean="0"/>
              <a:t>. Biokartoffelerträge waren im </a:t>
            </a:r>
            <a:r>
              <a:rPr lang="de-CH" dirty="0"/>
              <a:t>Verhältnis zu konventionell sehr tief. Gründe: </a:t>
            </a:r>
          </a:p>
          <a:p>
            <a:pPr lvl="1"/>
            <a:r>
              <a:rPr lang="de-CH" dirty="0"/>
              <a:t>Hoher Nährstoffbedarf der Kultur in kurzer Kulturdauer </a:t>
            </a:r>
            <a:r>
              <a:rPr lang="de-CH" dirty="0" smtClean="0"/>
              <a:t>(N, K)</a:t>
            </a:r>
            <a:endParaRPr lang="de-CH" dirty="0"/>
          </a:p>
          <a:p>
            <a:pPr lvl="1"/>
            <a:r>
              <a:rPr lang="de-CH" dirty="0"/>
              <a:t>Hohe Krankheitsanfälligkeit der </a:t>
            </a:r>
            <a:r>
              <a:rPr lang="de-CH" dirty="0" smtClean="0"/>
              <a:t>Kartoffeln (Krautfäule, Alternaria)</a:t>
            </a:r>
          </a:p>
          <a:p>
            <a:pPr lvl="1"/>
            <a:endParaRPr lang="de-CH" dirty="0"/>
          </a:p>
          <a:p>
            <a:pPr lvl="1"/>
            <a:endParaRPr lang="de-CH" dirty="0"/>
          </a:p>
          <a:p>
            <a:pPr lvl="1"/>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22</a:t>
            </a:fld>
            <a:endParaRPr lang="de-DE" altLang="de-DE" dirty="0" smtClean="0"/>
          </a:p>
        </p:txBody>
      </p:sp>
    </p:spTree>
    <p:extLst>
      <p:ext uri="{BB962C8B-B14F-4D97-AF65-F5344CB8AC3E}">
        <p14:creationId xmlns:p14="http://schemas.microsoft.com/office/powerpoint/2010/main" val="109004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CH" dirty="0" smtClean="0"/>
              <a:t>DOK-Versuch: Nährstoffgleichgewicht</a:t>
            </a:r>
            <a:endParaRPr lang="de-CH" dirty="0"/>
          </a:p>
        </p:txBody>
      </p:sp>
      <p:sp>
        <p:nvSpPr>
          <p:cNvPr id="10" name="Inhaltsplatzhalter 9"/>
          <p:cNvSpPr>
            <a:spLocks noGrp="1"/>
          </p:cNvSpPr>
          <p:nvPr>
            <p:ph idx="12"/>
          </p:nvPr>
        </p:nvSpPr>
        <p:spPr/>
        <p:txBody>
          <a:bodyPr/>
          <a:lstStyle/>
          <a:p>
            <a:r>
              <a:rPr lang="de-CH" dirty="0" smtClean="0"/>
              <a:t>Nährstoffzufuhr und -entzug im Gleichgewicht?</a:t>
            </a:r>
            <a:endParaRPr lang="de-CH" dirty="0"/>
          </a:p>
        </p:txBody>
      </p:sp>
      <p:sp>
        <p:nvSpPr>
          <p:cNvPr id="3" name="Inhaltsplatzhalter 2"/>
          <p:cNvSpPr>
            <a:spLocks noGrp="1"/>
          </p:cNvSpPr>
          <p:nvPr>
            <p:ph idx="14"/>
          </p:nvPr>
        </p:nvSpPr>
        <p:spPr/>
        <p:txBody>
          <a:bodyPr/>
          <a:lstStyle/>
          <a:p>
            <a:r>
              <a:rPr lang="de-CH" dirty="0" smtClean="0"/>
              <a:t>Quelle: FiBL-Dossier «Bio fördert Bodenfruchtbarkeit und Artenvielfalt»</a:t>
            </a:r>
            <a:endParaRPr lang="de-CH" dirty="0"/>
          </a:p>
        </p:txBody>
      </p:sp>
      <p:sp>
        <p:nvSpPr>
          <p:cNvPr id="4" name="Inhaltsplatzhalter 3"/>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23</a:t>
            </a:fld>
            <a:endParaRPr lang="de-DE" altLang="de-DE" dirty="0" smtClean="0"/>
          </a:p>
        </p:txBody>
      </p:sp>
      <p:sp>
        <p:nvSpPr>
          <p:cNvPr id="8" name="Inhaltsplatzhalter 7"/>
          <p:cNvSpPr>
            <a:spLocks noGrp="1"/>
          </p:cNvSpPr>
          <p:nvPr>
            <p:ph sz="quarter" idx="25"/>
          </p:nvPr>
        </p:nvSpPr>
        <p:spPr/>
        <p:txBody>
          <a:bodyPr/>
          <a:lstStyle/>
          <a:p>
            <a:r>
              <a:rPr lang="de-CH" dirty="0"/>
              <a:t>Erklärung zu </a:t>
            </a:r>
            <a:r>
              <a:rPr lang="de-CH" altLang="de-DE" dirty="0"/>
              <a:t>Stickstoff: Mineralisation, Fixierung durch Leguminosen und </a:t>
            </a:r>
            <a:br>
              <a:rPr lang="de-CH" altLang="de-DE" dirty="0"/>
            </a:br>
            <a:r>
              <a:rPr lang="de-CH" altLang="de-DE" dirty="0"/>
              <a:t>Einträge aus der Atmosphäre sind nicht berücksichtigt</a:t>
            </a:r>
            <a:endParaRPr lang="de-DE" altLang="de-DE" dirty="0"/>
          </a:p>
          <a:p>
            <a:endParaRPr lang="de-CH" dirty="0"/>
          </a:p>
        </p:txBody>
      </p:sp>
      <p:pic>
        <p:nvPicPr>
          <p:cNvPr id="13" name="Picture 2053" descr="D:\AA Res\AA-Kommunikation\AA-Projekte in Arbeit\Foliensammlung\FS_in_PPT\03 Hintergrund\03.8\Grafik Nährstoffbilanz03.8.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556793"/>
            <a:ext cx="4905482" cy="446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8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CH" dirty="0" smtClean="0"/>
              <a:t>DOK-Versuch: Nährstoffe</a:t>
            </a:r>
            <a:endParaRPr lang="de-CH" dirty="0"/>
          </a:p>
        </p:txBody>
      </p:sp>
      <p:sp>
        <p:nvSpPr>
          <p:cNvPr id="10" name="Inhaltsplatzhalter 9"/>
          <p:cNvSpPr>
            <a:spLocks noGrp="1"/>
          </p:cNvSpPr>
          <p:nvPr>
            <p:ph idx="12"/>
          </p:nvPr>
        </p:nvSpPr>
        <p:spPr/>
        <p:txBody>
          <a:bodyPr/>
          <a:lstStyle/>
          <a:p>
            <a:r>
              <a:rPr lang="de-CH" dirty="0" smtClean="0"/>
              <a:t>Phosphor</a:t>
            </a:r>
            <a:endParaRPr lang="de-CH" dirty="0"/>
          </a:p>
        </p:txBody>
      </p:sp>
      <p:sp>
        <p:nvSpPr>
          <p:cNvPr id="2" name="Inhaltsplatzhalter 1"/>
          <p:cNvSpPr>
            <a:spLocks noGrp="1"/>
          </p:cNvSpPr>
          <p:nvPr>
            <p:ph idx="14"/>
          </p:nvPr>
        </p:nvSpPr>
        <p:spPr/>
        <p:txBody>
          <a:bodyPr/>
          <a:lstStyle/>
          <a:p>
            <a:r>
              <a:rPr lang="de-CH" dirty="0"/>
              <a:t>Quelle: FiBL-Dossier «Bio fördert Bodenfruchtbarkeit und Artenvielfalt»</a:t>
            </a:r>
          </a:p>
        </p:txBody>
      </p:sp>
      <p:sp>
        <p:nvSpPr>
          <p:cNvPr id="3" name="Inhaltsplatzhalter 2"/>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24</a:t>
            </a:fld>
            <a:endParaRPr lang="de-DE" altLang="de-DE" dirty="0" smtClean="0"/>
          </a:p>
        </p:txBody>
      </p:sp>
      <p:sp>
        <p:nvSpPr>
          <p:cNvPr id="6" name="Inhaltsplatzhalter 5"/>
          <p:cNvSpPr>
            <a:spLocks noGrp="1"/>
          </p:cNvSpPr>
          <p:nvPr>
            <p:ph sz="quarter" idx="25"/>
          </p:nvPr>
        </p:nvSpPr>
        <p:spPr/>
        <p:txBody>
          <a:bodyPr/>
          <a:lstStyle/>
          <a:p>
            <a:r>
              <a:rPr lang="de-CH" dirty="0"/>
              <a:t>Spitze bei K2 wegen Phosphor-Aufdüngung zu Beginn des Versuchs</a:t>
            </a:r>
          </a:p>
          <a:p>
            <a:endParaRPr lang="de-CH" dirty="0"/>
          </a:p>
        </p:txBody>
      </p:sp>
      <p:pic>
        <p:nvPicPr>
          <p:cNvPr id="13" name="Picture 6" descr="D:\AA Res\AA-Kommunikation\AA-Projekte in Arbeit\Foliensammlung\FS_in_PPT\03 Hintergrund\03.12\Grafik B_03.12.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512281" cy="391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782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CH" dirty="0" smtClean="0"/>
              <a:t>DOK-Versuch: Nährstoffe </a:t>
            </a:r>
            <a:endParaRPr lang="de-CH" dirty="0"/>
          </a:p>
        </p:txBody>
      </p:sp>
      <p:sp>
        <p:nvSpPr>
          <p:cNvPr id="10" name="Inhaltsplatzhalter 9"/>
          <p:cNvSpPr>
            <a:spLocks noGrp="1"/>
          </p:cNvSpPr>
          <p:nvPr>
            <p:ph idx="12"/>
          </p:nvPr>
        </p:nvSpPr>
        <p:spPr/>
        <p:txBody>
          <a:bodyPr/>
          <a:lstStyle/>
          <a:p>
            <a:r>
              <a:rPr lang="de-CH" dirty="0" smtClean="0"/>
              <a:t>Phosphor</a:t>
            </a:r>
            <a:endParaRPr lang="de-CH" dirty="0"/>
          </a:p>
        </p:txBody>
      </p:sp>
      <p:sp>
        <p:nvSpPr>
          <p:cNvPr id="2" name="Inhaltsplatzhalter 1"/>
          <p:cNvSpPr>
            <a:spLocks noGrp="1"/>
          </p:cNvSpPr>
          <p:nvPr>
            <p:ph idx="14"/>
          </p:nvPr>
        </p:nvSpPr>
        <p:spPr/>
        <p:txBody>
          <a:bodyPr/>
          <a:lstStyle/>
          <a:p>
            <a:r>
              <a:rPr lang="de-CH" dirty="0"/>
              <a:t>Quelle: FiBL-Dossier «Bio fördert Bodenfruchtbarkeit und Artenvielfalt»</a:t>
            </a:r>
          </a:p>
        </p:txBody>
      </p:sp>
      <p:sp>
        <p:nvSpPr>
          <p:cNvPr id="3" name="Inhaltsplatzhalter 2"/>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25</a:t>
            </a:fld>
            <a:endParaRPr lang="de-DE" altLang="de-DE" dirty="0" smtClean="0"/>
          </a:p>
        </p:txBody>
      </p:sp>
      <p:sp>
        <p:nvSpPr>
          <p:cNvPr id="6" name="Inhaltsplatzhalter 5"/>
          <p:cNvSpPr>
            <a:spLocks noGrp="1"/>
          </p:cNvSpPr>
          <p:nvPr>
            <p:ph sz="quarter" idx="25"/>
          </p:nvPr>
        </p:nvSpPr>
        <p:spPr/>
        <p:txBody>
          <a:bodyPr/>
          <a:lstStyle/>
          <a:p>
            <a:r>
              <a:rPr lang="de-CH" dirty="0"/>
              <a:t>Zitronensäure-lösliche Fraktion weniger gut sichtbar, spiegelt Phosphorreserve wieder</a:t>
            </a:r>
          </a:p>
          <a:p>
            <a:endParaRPr lang="de-CH" dirty="0"/>
          </a:p>
        </p:txBody>
      </p:sp>
      <p:pic>
        <p:nvPicPr>
          <p:cNvPr id="13" name="Picture 28" descr="D:\AA Res\AA-Kommunikation\AA-Projekte in Arbeit\Foliensammlung\FS_in_PPT\03 Hintergrund\03.13\Grafik E_03.13.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311502" cy="394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95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CH" dirty="0" smtClean="0"/>
              <a:t>DOK-Versuch: Nährstoffe</a:t>
            </a:r>
            <a:endParaRPr lang="de-CH" dirty="0"/>
          </a:p>
        </p:txBody>
      </p:sp>
      <p:sp>
        <p:nvSpPr>
          <p:cNvPr id="10" name="Inhaltsplatzhalter 9"/>
          <p:cNvSpPr>
            <a:spLocks noGrp="1"/>
          </p:cNvSpPr>
          <p:nvPr>
            <p:ph idx="12"/>
          </p:nvPr>
        </p:nvSpPr>
        <p:spPr/>
        <p:txBody>
          <a:bodyPr/>
          <a:lstStyle/>
          <a:p>
            <a:r>
              <a:rPr lang="de-CH" dirty="0" smtClean="0"/>
              <a:t>Kalium</a:t>
            </a:r>
            <a:endParaRPr lang="de-CH" dirty="0"/>
          </a:p>
        </p:txBody>
      </p:sp>
      <p:sp>
        <p:nvSpPr>
          <p:cNvPr id="2" name="Inhaltsplatzhalter 1"/>
          <p:cNvSpPr>
            <a:spLocks noGrp="1"/>
          </p:cNvSpPr>
          <p:nvPr>
            <p:ph idx="14"/>
          </p:nvPr>
        </p:nvSpPr>
        <p:spPr/>
        <p:txBody>
          <a:bodyPr/>
          <a:lstStyle/>
          <a:p>
            <a:r>
              <a:rPr lang="de-CH" dirty="0"/>
              <a:t>Quelle: FiBL-Dossier «Bio fördert Bodenfruchtbarkeit und Artenvielfalt»</a:t>
            </a:r>
          </a:p>
        </p:txBody>
      </p:sp>
      <p:sp>
        <p:nvSpPr>
          <p:cNvPr id="3" name="Inhaltsplatzhalter 2"/>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26</a:t>
            </a:fld>
            <a:endParaRPr lang="de-DE" altLang="de-DE" dirty="0" smtClean="0"/>
          </a:p>
        </p:txBody>
      </p:sp>
      <p:sp>
        <p:nvSpPr>
          <p:cNvPr id="6" name="Inhaltsplatzhalter 5"/>
          <p:cNvSpPr>
            <a:spLocks noGrp="1"/>
          </p:cNvSpPr>
          <p:nvPr>
            <p:ph sz="quarter" idx="25"/>
          </p:nvPr>
        </p:nvSpPr>
        <p:spPr/>
        <p:txBody>
          <a:bodyPr/>
          <a:lstStyle/>
          <a:p>
            <a:r>
              <a:rPr lang="de-CH" altLang="de-DE" dirty="0"/>
              <a:t>Spitze bei K2 rührt von Kalium-Aufdüngung zu Beginn des Versuchs her</a:t>
            </a:r>
            <a:endParaRPr lang="de-DE" altLang="de-DE" dirty="0"/>
          </a:p>
          <a:p>
            <a:endParaRPr lang="de-CH" dirty="0"/>
          </a:p>
        </p:txBody>
      </p:sp>
      <p:pic>
        <p:nvPicPr>
          <p:cNvPr id="13" name="Picture 28" descr="D:\AA Res\AA-Kommunikation\AA-Projekte in Arbeit\Foliensammlung\FS_in_PPT\03 Hintergrund\03.14\Grafik A_03.14.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181252" cy="39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03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CH" dirty="0" smtClean="0"/>
              <a:t>DOK-Versuch: Nährstoffe</a:t>
            </a:r>
            <a:endParaRPr lang="de-CH" dirty="0"/>
          </a:p>
        </p:txBody>
      </p:sp>
      <p:sp>
        <p:nvSpPr>
          <p:cNvPr id="10" name="Inhaltsplatzhalter 9"/>
          <p:cNvSpPr>
            <a:spLocks noGrp="1"/>
          </p:cNvSpPr>
          <p:nvPr>
            <p:ph idx="12"/>
          </p:nvPr>
        </p:nvSpPr>
        <p:spPr/>
        <p:txBody>
          <a:bodyPr/>
          <a:lstStyle/>
          <a:p>
            <a:r>
              <a:rPr lang="de-CH" dirty="0" smtClean="0"/>
              <a:t>Kalium</a:t>
            </a:r>
            <a:endParaRPr lang="de-CH" dirty="0"/>
          </a:p>
        </p:txBody>
      </p:sp>
      <p:sp>
        <p:nvSpPr>
          <p:cNvPr id="2" name="Inhaltsplatzhalter 1"/>
          <p:cNvSpPr>
            <a:spLocks noGrp="1"/>
          </p:cNvSpPr>
          <p:nvPr>
            <p:ph idx="14"/>
          </p:nvPr>
        </p:nvSpPr>
        <p:spPr/>
        <p:txBody>
          <a:bodyPr/>
          <a:lstStyle/>
          <a:p>
            <a:r>
              <a:rPr lang="de-CH" dirty="0"/>
              <a:t>Quelle: FiBL-Dossier «Bio fördert Bodenfruchtbarkeit und Artenvielfalt»</a:t>
            </a:r>
          </a:p>
        </p:txBody>
      </p:sp>
      <p:sp>
        <p:nvSpPr>
          <p:cNvPr id="3" name="Inhaltsplatzhalter 2"/>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27</a:t>
            </a:fld>
            <a:endParaRPr lang="de-DE" altLang="de-DE" dirty="0" smtClean="0"/>
          </a:p>
        </p:txBody>
      </p:sp>
      <p:sp>
        <p:nvSpPr>
          <p:cNvPr id="6" name="Inhaltsplatzhalter 5"/>
          <p:cNvSpPr>
            <a:spLocks noGrp="1"/>
          </p:cNvSpPr>
          <p:nvPr>
            <p:ph sz="quarter" idx="25"/>
          </p:nvPr>
        </p:nvSpPr>
        <p:spPr/>
        <p:txBody>
          <a:bodyPr/>
          <a:lstStyle/>
          <a:p>
            <a:r>
              <a:rPr lang="de-CH" altLang="de-DE" dirty="0"/>
              <a:t>Doppellactat-lösliches Kalium = nachlieferbare Kalium-Fraktion</a:t>
            </a:r>
            <a:endParaRPr lang="de-DE" altLang="de-DE" dirty="0"/>
          </a:p>
          <a:p>
            <a:endParaRPr lang="de-CH" dirty="0"/>
          </a:p>
        </p:txBody>
      </p:sp>
      <p:pic>
        <p:nvPicPr>
          <p:cNvPr id="13" name="Picture 28" descr="D:\AA Res\AA-Kommunikation\AA-Projekte in Arbeit\Foliensammlung\FS_in_PPT\03 Hintergrund\03.15\Grafik D_03.15.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167486" cy="394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682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Nährstoffe</a:t>
            </a:r>
            <a:endParaRPr lang="de-CH" dirty="0"/>
          </a:p>
        </p:txBody>
      </p:sp>
      <p:sp>
        <p:nvSpPr>
          <p:cNvPr id="3" name="Inhaltsplatzhalter 2"/>
          <p:cNvSpPr>
            <a:spLocks noGrp="1"/>
          </p:cNvSpPr>
          <p:nvPr>
            <p:ph idx="12"/>
          </p:nvPr>
        </p:nvSpPr>
        <p:spPr/>
        <p:txBody>
          <a:bodyPr/>
          <a:lstStyle/>
          <a:p>
            <a:r>
              <a:rPr lang="en-GB" dirty="0"/>
              <a:t>N</a:t>
            </a:r>
            <a:r>
              <a:rPr lang="en-GB" baseline="-25000" dirty="0"/>
              <a:t>2</a:t>
            </a:r>
            <a:r>
              <a:rPr lang="en-GB" dirty="0"/>
              <a:t>-Fixierung der </a:t>
            </a:r>
            <a:r>
              <a:rPr lang="en-GB" dirty="0" err="1"/>
              <a:t>Sojabohne</a:t>
            </a:r>
            <a:r>
              <a:rPr lang="en-GB" dirty="0"/>
              <a:t> </a:t>
            </a:r>
            <a:r>
              <a:rPr lang="en-GB" dirty="0" err="1"/>
              <a:t>im</a:t>
            </a:r>
            <a:r>
              <a:rPr lang="en-GB" dirty="0"/>
              <a:t> DOK </a:t>
            </a:r>
            <a:r>
              <a:rPr lang="en-GB" dirty="0" err="1"/>
              <a:t>Versuch</a:t>
            </a:r>
            <a:endParaRPr lang="de-CH" dirty="0"/>
          </a:p>
        </p:txBody>
      </p:sp>
      <p:sp>
        <p:nvSpPr>
          <p:cNvPr id="4" name="Inhaltsplatzhalter 3"/>
          <p:cNvSpPr>
            <a:spLocks noGrp="1"/>
          </p:cNvSpPr>
          <p:nvPr>
            <p:ph idx="14"/>
          </p:nvPr>
        </p:nvSpPr>
        <p:spPr/>
        <p:txBody>
          <a:bodyPr/>
          <a:lstStyle/>
          <a:p>
            <a:r>
              <a:rPr lang="de-CH" dirty="0" smtClean="0"/>
              <a:t>Quelle: </a:t>
            </a:r>
            <a:r>
              <a:rPr lang="de-CH" dirty="0" err="1"/>
              <a:t>Oberson</a:t>
            </a:r>
            <a:r>
              <a:rPr lang="de-CH" dirty="0"/>
              <a:t> et al., 2007 </a:t>
            </a:r>
          </a:p>
        </p:txBody>
      </p:sp>
      <p:pic>
        <p:nvPicPr>
          <p:cNvPr id="8" name="Inhaltsplatzhalter 7"/>
          <p:cNvPicPr>
            <a:picLocks noGrp="1" noChangeAspect="1"/>
          </p:cNvPicPr>
          <p:nvPr>
            <p:ph sz="quarter" idx="17"/>
          </p:nvPr>
        </p:nvPicPr>
        <p:blipFill>
          <a:blip r:embed="rId2"/>
          <a:stretch>
            <a:fillRect/>
          </a:stretch>
        </p:blipFill>
        <p:spPr>
          <a:xfrm>
            <a:off x="552730" y="2000351"/>
            <a:ext cx="5027333" cy="3657066"/>
          </a:xfrm>
          <a:prstGeom prst="rect">
            <a:avLst/>
          </a:prstGeom>
        </p:spPr>
      </p:pic>
      <p:sp>
        <p:nvSpPr>
          <p:cNvPr id="6" name="Inhaltsplatzhalter 5"/>
          <p:cNvSpPr>
            <a:spLocks noGrp="1"/>
          </p:cNvSpPr>
          <p:nvPr>
            <p:ph sz="quarter" idx="21"/>
          </p:nvPr>
        </p:nvSpPr>
        <p:spPr/>
        <p:txBody>
          <a:bodyPr/>
          <a:lstStyle/>
          <a:p>
            <a:endParaRPr lang="de-CH" sz="1600" dirty="0" smtClean="0"/>
          </a:p>
          <a:p>
            <a:endParaRPr lang="de-CH" sz="1600" dirty="0"/>
          </a:p>
          <a:p>
            <a:r>
              <a:rPr lang="de-CH" sz="1600" dirty="0" smtClean="0"/>
              <a:t>Mengen an dem symbiotisch fixierten Stickstoff (</a:t>
            </a:r>
            <a:r>
              <a:rPr lang="de-CH" sz="1600" i="1" dirty="0" err="1" smtClean="0"/>
              <a:t>Nfix</a:t>
            </a:r>
            <a:r>
              <a:rPr lang="de-CH" sz="1600" dirty="0" smtClean="0"/>
              <a:t>) in Spross und Wurzel, der totalen Stickstoffaufnahme (</a:t>
            </a:r>
            <a:r>
              <a:rPr lang="de-CH" sz="1600" i="1" dirty="0" smtClean="0"/>
              <a:t>total N </a:t>
            </a:r>
            <a:r>
              <a:rPr lang="de-CH" sz="1600" i="1" dirty="0" err="1" smtClean="0"/>
              <a:t>uptake</a:t>
            </a:r>
            <a:r>
              <a:rPr lang="de-CH" sz="1600" dirty="0" smtClean="0"/>
              <a:t>) und des in vollentwickelten Körnern enthaltenen Stickstoffs (</a:t>
            </a:r>
            <a:r>
              <a:rPr lang="de-CH" sz="1600" i="1" dirty="0" smtClean="0"/>
              <a:t>N in </a:t>
            </a:r>
            <a:r>
              <a:rPr lang="de-CH" sz="1600" i="1" dirty="0" err="1" smtClean="0"/>
              <a:t>grains</a:t>
            </a:r>
            <a:r>
              <a:rPr lang="de-CH" sz="1600" dirty="0" smtClean="0"/>
              <a:t>) in verschiedenen Anbausystemen. </a:t>
            </a:r>
          </a:p>
          <a:p>
            <a:r>
              <a:rPr lang="de-CH" sz="1600" dirty="0" smtClean="0"/>
              <a:t>Fehlerbalken kennzeichnen die Standardfehler des Mittelwertes.</a:t>
            </a:r>
            <a:endParaRPr lang="de-CH" sz="1600" dirty="0"/>
          </a:p>
        </p:txBody>
      </p:sp>
      <p:sp>
        <p:nvSpPr>
          <p:cNvPr id="7" name="Fußzeilenplatzhalter 6"/>
          <p:cNvSpPr>
            <a:spLocks noGrp="1"/>
          </p:cNvSpPr>
          <p:nvPr>
            <p:ph type="ftr" sz="quarter" idx="22"/>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3. Hintergrund DOK</a:t>
            </a:r>
            <a:r>
              <a:rPr lang="de-DE" altLang="de-DE" smtClean="0"/>
              <a: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3.</a:t>
            </a:r>
            <a:fld id="{575D1617-7AF4-4382-BA05-712756A4C3F1}" type="slidenum">
              <a:rPr lang="de-DE" altLang="de-DE" smtClean="0"/>
              <a:pPr/>
              <a:t>28</a:t>
            </a:fld>
            <a:endParaRPr lang="de-DE" altLang="de-DE" dirty="0" smtClean="0"/>
          </a:p>
        </p:txBody>
      </p:sp>
    </p:spTree>
    <p:extLst>
      <p:ext uri="{BB962C8B-B14F-4D97-AF65-F5344CB8AC3E}">
        <p14:creationId xmlns:p14="http://schemas.microsoft.com/office/powerpoint/2010/main" val="39016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Weltweit einzigartiger Langzeit-Feldversuch</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b="1" dirty="0" smtClean="0"/>
              <a:t>DOK-Versuch: weltweit bedeutendste </a:t>
            </a:r>
            <a:r>
              <a:rPr lang="de-CH" b="1" dirty="0"/>
              <a:t>Langzeit-Feldversuch zum Vergleich biologischer und konventioneller </a:t>
            </a:r>
            <a:r>
              <a:rPr lang="de-CH" b="1" dirty="0" smtClean="0"/>
              <a:t>Anbausysteme</a:t>
            </a:r>
          </a:p>
          <a:p>
            <a:pPr lvl="1"/>
            <a:endParaRPr lang="de-CH" dirty="0" smtClean="0"/>
          </a:p>
          <a:p>
            <a:pPr lvl="1"/>
            <a:r>
              <a:rPr lang="de-CH" dirty="0" smtClean="0"/>
              <a:t>seit 1978 </a:t>
            </a:r>
          </a:p>
          <a:p>
            <a:pPr lvl="1"/>
            <a:r>
              <a:rPr lang="de-CH" dirty="0" smtClean="0"/>
              <a:t>praxisnahes </a:t>
            </a:r>
            <a:r>
              <a:rPr lang="de-CH" dirty="0"/>
              <a:t>Versuchsdesign </a:t>
            </a:r>
            <a:r>
              <a:rPr lang="de-CH" dirty="0" smtClean="0"/>
              <a:t>am selben Standort</a:t>
            </a:r>
          </a:p>
          <a:p>
            <a:pPr lvl="1"/>
            <a:r>
              <a:rPr lang="de-CH" dirty="0" smtClean="0"/>
              <a:t>biologisch-dynamisch </a:t>
            </a:r>
            <a:r>
              <a:rPr lang="de-CH" dirty="0"/>
              <a:t>(D), </a:t>
            </a:r>
            <a:r>
              <a:rPr lang="de-CH" dirty="0" smtClean="0"/>
              <a:t>organisch-biologisch </a:t>
            </a:r>
            <a:r>
              <a:rPr lang="de-CH" dirty="0"/>
              <a:t>(</a:t>
            </a:r>
            <a:r>
              <a:rPr lang="de-CH" dirty="0" smtClean="0"/>
              <a:t>O), konventionell </a:t>
            </a:r>
            <a:r>
              <a:rPr lang="de-CH" dirty="0"/>
              <a:t>(K) </a:t>
            </a:r>
            <a:endParaRPr lang="de-CH" dirty="0" smtClean="0"/>
          </a:p>
          <a:p>
            <a:pPr lvl="1"/>
            <a:r>
              <a:rPr lang="de-CH" dirty="0" smtClean="0"/>
              <a:t>konventionelles</a:t>
            </a:r>
            <a:r>
              <a:rPr lang="de-CH" dirty="0"/>
              <a:t>, rein </a:t>
            </a:r>
            <a:r>
              <a:rPr lang="de-CH" dirty="0" smtClean="0"/>
              <a:t>mineralisches </a:t>
            </a:r>
            <a:r>
              <a:rPr lang="de-CH" dirty="0"/>
              <a:t>Verfahren </a:t>
            </a:r>
            <a:r>
              <a:rPr lang="de-CH" dirty="0" smtClean="0"/>
              <a:t>(M) </a:t>
            </a:r>
          </a:p>
          <a:p>
            <a:pPr lvl="1"/>
            <a:r>
              <a:rPr lang="de-CH" dirty="0" smtClean="0"/>
              <a:t>ungedüngte </a:t>
            </a:r>
            <a:r>
              <a:rPr lang="de-CH" dirty="0"/>
              <a:t>Variante (N) </a:t>
            </a:r>
          </a:p>
          <a:p>
            <a:pPr lvl="1"/>
            <a:r>
              <a:rPr lang="de-CH" dirty="0" smtClean="0"/>
              <a:t>Ackerkulturen </a:t>
            </a:r>
            <a:r>
              <a:rPr lang="de-CH" dirty="0"/>
              <a:t>wie Weizen, Kartoffeln, Mais, Soja oder Kleegras </a:t>
            </a:r>
          </a:p>
          <a:p>
            <a:pPr lvl="1"/>
            <a:endParaRPr lang="de-CH" dirty="0" smtClean="0"/>
          </a:p>
          <a:p>
            <a:r>
              <a:rPr lang="de-CH" dirty="0" smtClean="0"/>
              <a:t>Anbausysteme </a:t>
            </a:r>
            <a:r>
              <a:rPr lang="de-CH" dirty="0"/>
              <a:t>des Versuchs unterscheiden sich vor allem bezüglich Düngung und </a:t>
            </a:r>
            <a:r>
              <a:rPr lang="de-CH" dirty="0" smtClean="0"/>
              <a:t>Pflanzenschutz </a:t>
            </a:r>
          </a:p>
          <a:p>
            <a:r>
              <a:rPr lang="de-CH" dirty="0" smtClean="0"/>
              <a:t>Fruchtfolge</a:t>
            </a:r>
            <a:r>
              <a:rPr lang="de-CH" dirty="0"/>
              <a:t>, </a:t>
            </a:r>
            <a:r>
              <a:rPr lang="de-CH" dirty="0" smtClean="0"/>
              <a:t>Bodenbearbeitung, Sortenwahl bei </a:t>
            </a:r>
            <a:r>
              <a:rPr lang="de-CH" dirty="0"/>
              <a:t>allen Verfahren </a:t>
            </a:r>
            <a:r>
              <a:rPr lang="de-CH" dirty="0" smtClean="0"/>
              <a:t>gleich</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2</a:t>
            </a:fld>
            <a:endParaRPr lang="de-DE" altLang="de-DE" dirty="0" smtClean="0"/>
          </a:p>
        </p:txBody>
      </p:sp>
    </p:spTree>
    <p:extLst>
      <p:ext uri="{BB962C8B-B14F-4D97-AF65-F5344CB8AC3E}">
        <p14:creationId xmlns:p14="http://schemas.microsoft.com/office/powerpoint/2010/main" val="408735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Nährstoffe</a:t>
            </a:r>
          </a:p>
        </p:txBody>
      </p:sp>
      <p:sp>
        <p:nvSpPr>
          <p:cNvPr id="3" name="Inhaltsplatzhalter 2"/>
          <p:cNvSpPr>
            <a:spLocks noGrp="1"/>
          </p:cNvSpPr>
          <p:nvPr>
            <p:ph idx="12"/>
          </p:nvPr>
        </p:nvSpPr>
        <p:spPr/>
        <p:txBody>
          <a:bodyPr/>
          <a:lstStyle/>
          <a:p>
            <a:r>
              <a:rPr lang="de-CH" dirty="0" smtClean="0"/>
              <a:t>Stickstoff: Fixierung und Transfer von Klee</a:t>
            </a:r>
            <a:endParaRPr lang="de-CH" dirty="0"/>
          </a:p>
        </p:txBody>
      </p:sp>
      <p:sp>
        <p:nvSpPr>
          <p:cNvPr id="4" name="Inhaltsplatzhalter 3"/>
          <p:cNvSpPr>
            <a:spLocks noGrp="1"/>
          </p:cNvSpPr>
          <p:nvPr>
            <p:ph idx="14"/>
          </p:nvPr>
        </p:nvSpPr>
        <p:spPr/>
        <p:txBody>
          <a:bodyPr/>
          <a:lstStyle/>
          <a:p>
            <a:r>
              <a:rPr lang="de-CH" dirty="0" smtClean="0"/>
              <a:t>Quelle: </a:t>
            </a:r>
            <a:r>
              <a:rPr lang="de-CH" dirty="0" err="1"/>
              <a:t>Oberson</a:t>
            </a:r>
            <a:r>
              <a:rPr lang="de-CH" dirty="0"/>
              <a:t> et al., 2013, Plant &amp; </a:t>
            </a:r>
            <a:r>
              <a:rPr lang="de-CH" dirty="0" err="1" smtClean="0"/>
              <a:t>Soil</a:t>
            </a:r>
            <a:r>
              <a:rPr lang="de-CH" dirty="0" smtClean="0"/>
              <a:t>, modifiziert nach Andreas Lüscher, ART</a:t>
            </a:r>
            <a:endParaRPr lang="de-CH" dirty="0"/>
          </a:p>
        </p:txBody>
      </p:sp>
      <p:sp>
        <p:nvSpPr>
          <p:cNvPr id="5" name="Inhaltsplatzhalter 4"/>
          <p:cNvSpPr>
            <a:spLocks noGrp="1"/>
          </p:cNvSpPr>
          <p:nvPr>
            <p:ph sz="quarter" idx="17"/>
          </p:nvPr>
        </p:nvSpPr>
        <p:spPr/>
        <p:txBody>
          <a:bodyPr/>
          <a:lstStyle/>
          <a:p>
            <a:r>
              <a:rPr lang="de-CH" dirty="0"/>
              <a:t>N-Fixierung (N</a:t>
            </a:r>
            <a:r>
              <a:rPr lang="de-CH" baseline="-25000" dirty="0"/>
              <a:t>SYM</a:t>
            </a:r>
            <a:r>
              <a:rPr lang="de-CH" dirty="0"/>
              <a:t>) von Klee </a:t>
            </a:r>
            <a:r>
              <a:rPr lang="de-CH" dirty="0" smtClean="0"/>
              <a:t>und </a:t>
            </a:r>
            <a:r>
              <a:rPr lang="de-CH" dirty="0"/>
              <a:t>N Transfer (</a:t>
            </a:r>
            <a:r>
              <a:rPr lang="de-CH" dirty="0" err="1"/>
              <a:t>N</a:t>
            </a:r>
            <a:r>
              <a:rPr lang="de-CH" baseline="-25000" dirty="0" err="1"/>
              <a:t>Trans</a:t>
            </a:r>
            <a:r>
              <a:rPr lang="de-CH" dirty="0"/>
              <a:t>) zu Gras in Kleegraswiese im DOK</a:t>
            </a:r>
          </a:p>
          <a:p>
            <a:endParaRPr lang="de-CH" dirty="0"/>
          </a:p>
        </p:txBody>
      </p:sp>
      <p:sp>
        <p:nvSpPr>
          <p:cNvPr id="7" name="Fußzeilenplatzhalter 6"/>
          <p:cNvSpPr>
            <a:spLocks noGrp="1"/>
          </p:cNvSpPr>
          <p:nvPr>
            <p:ph type="ftr" sz="quarter" idx="24"/>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3. Hintergrund DOK</a:t>
            </a:r>
            <a:r>
              <a:rPr lang="de-DE" altLang="de-DE" smtClean="0"/>
              <a: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3.</a:t>
            </a:r>
            <a:fld id="{575D1617-7AF4-4382-BA05-712756A4C3F1}" type="slidenum">
              <a:rPr lang="de-DE" altLang="de-DE" smtClean="0"/>
              <a:pPr/>
              <a:t>29</a:t>
            </a:fld>
            <a:endParaRPr lang="de-DE" altLang="de-DE" dirty="0" smtClean="0"/>
          </a:p>
        </p:txBody>
      </p:sp>
      <p:graphicFrame>
        <p:nvGraphicFramePr>
          <p:cNvPr id="8" name="Inhaltsplatzhalter 7"/>
          <p:cNvGraphicFramePr>
            <a:graphicFrameLocks noGrp="1"/>
          </p:cNvGraphicFramePr>
          <p:nvPr>
            <p:ph sz="quarter" idx="23"/>
            <p:extLst>
              <p:ext uri="{D42A27DB-BD31-4B8C-83A1-F6EECF244321}">
                <p14:modId xmlns:p14="http://schemas.microsoft.com/office/powerpoint/2010/main" val="3736062857"/>
              </p:ext>
            </p:extLst>
          </p:nvPr>
        </p:nvGraphicFramePr>
        <p:xfrm>
          <a:off x="683567" y="2209924"/>
          <a:ext cx="7632849" cy="3837828"/>
        </p:xfrm>
        <a:graphic>
          <a:graphicData uri="http://schemas.openxmlformats.org/drawingml/2006/table">
            <a:tbl>
              <a:tblPr firstRow="1" bandRow="1">
                <a:tableStyleId>{5C22544A-7EE6-4342-B048-85BDC9FD1C3A}</a:tableStyleId>
              </a:tblPr>
              <a:tblGrid>
                <a:gridCol w="1804128"/>
                <a:gridCol w="1665349"/>
                <a:gridCol w="1110232"/>
                <a:gridCol w="1526570"/>
                <a:gridCol w="1526570"/>
              </a:tblGrid>
              <a:tr h="784116">
                <a:tc>
                  <a:txBody>
                    <a:bodyPr/>
                    <a:lstStyle/>
                    <a:p>
                      <a:r>
                        <a:rPr lang="de-CH" sz="1600" b="0" dirty="0" smtClean="0">
                          <a:solidFill>
                            <a:schemeClr val="tx1"/>
                          </a:solidFill>
                        </a:rPr>
                        <a:t>Verfahren </a:t>
                      </a:r>
                      <a:br>
                        <a:rPr lang="de-CH" sz="1600" b="0" dirty="0" smtClean="0">
                          <a:solidFill>
                            <a:schemeClr val="tx1"/>
                          </a:solidFill>
                        </a:rPr>
                      </a:br>
                      <a:r>
                        <a:rPr lang="de-CH" sz="1600" b="0" dirty="0" smtClean="0">
                          <a:solidFill>
                            <a:schemeClr val="tx1"/>
                          </a:solidFill>
                        </a:rPr>
                        <a:t>(N Düngung)</a:t>
                      </a:r>
                    </a:p>
                    <a:p>
                      <a:endParaRPr lang="de-CH" sz="1600" b="0" dirty="0">
                        <a:solidFill>
                          <a:schemeClr val="tx1"/>
                        </a:solidFill>
                      </a:endParaRPr>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b="0" kern="1200" dirty="0" smtClean="0">
                          <a:solidFill>
                            <a:schemeClr val="tx1"/>
                          </a:solidFill>
                          <a:latin typeface="+mn-lt"/>
                          <a:ea typeface="+mn-ea"/>
                          <a:cs typeface="+mn-cs"/>
                        </a:rPr>
                        <a:t>Produktivität</a:t>
                      </a:r>
                      <a:br>
                        <a:rPr lang="de-CH" sz="1600" b="0" kern="1200" dirty="0" smtClean="0">
                          <a:solidFill>
                            <a:schemeClr val="tx1"/>
                          </a:solidFill>
                          <a:latin typeface="+mn-lt"/>
                          <a:ea typeface="+mn-ea"/>
                          <a:cs typeface="+mn-cs"/>
                        </a:rPr>
                      </a:br>
                      <a:r>
                        <a:rPr lang="de-CH" sz="1600" b="0" kern="1200" dirty="0" smtClean="0">
                          <a:solidFill>
                            <a:schemeClr val="tx1"/>
                          </a:solidFill>
                          <a:latin typeface="+mn-lt"/>
                          <a:ea typeface="+mn-ea"/>
                          <a:cs typeface="+mn-cs"/>
                        </a:rPr>
                        <a:t>(</a:t>
                      </a:r>
                      <a:r>
                        <a:rPr lang="de-CH" sz="1600" b="0" kern="1200" dirty="0" err="1" smtClean="0">
                          <a:solidFill>
                            <a:schemeClr val="tx1"/>
                          </a:solidFill>
                          <a:latin typeface="+mn-lt"/>
                          <a:ea typeface="+mn-ea"/>
                          <a:cs typeface="+mn-cs"/>
                        </a:rPr>
                        <a:t>Klee+Gras</a:t>
                      </a:r>
                      <a:r>
                        <a:rPr lang="de-CH" sz="1600" b="0" kern="1200" dirty="0" smtClean="0">
                          <a:solidFill>
                            <a:schemeClr val="tx1"/>
                          </a:solidFill>
                          <a:latin typeface="+mn-lt"/>
                          <a:ea typeface="+mn-ea"/>
                          <a:cs typeface="+mn-cs"/>
                        </a:rPr>
                        <a:t>)</a:t>
                      </a:r>
                      <a:endParaRPr lang="de-CH" sz="1600" b="0" baseline="0" dirty="0" smtClean="0">
                        <a:solidFill>
                          <a:schemeClr val="tx1"/>
                        </a:solidFill>
                      </a:endParaRPr>
                    </a:p>
                    <a:p>
                      <a:r>
                        <a:rPr lang="de-CH" sz="1600" b="0" baseline="0" dirty="0" smtClean="0">
                          <a:solidFill>
                            <a:schemeClr val="tx1"/>
                          </a:solidFill>
                        </a:rPr>
                        <a:t>t/ha/Jahr</a:t>
                      </a:r>
                      <a:endParaRPr lang="de-CH" sz="1600" b="0" baseline="-250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b="0" kern="1200" dirty="0" smtClean="0">
                          <a:solidFill>
                            <a:schemeClr val="tx1"/>
                          </a:solidFill>
                          <a:latin typeface="+mn-lt"/>
                          <a:ea typeface="+mn-ea"/>
                          <a:cs typeface="+mn-cs"/>
                        </a:rPr>
                        <a:t>Klee</a:t>
                      </a:r>
                      <a:br>
                        <a:rPr lang="de-CH" sz="1600" b="0" kern="1200" dirty="0" smtClean="0">
                          <a:solidFill>
                            <a:schemeClr val="tx1"/>
                          </a:solidFill>
                          <a:latin typeface="+mn-lt"/>
                          <a:ea typeface="+mn-ea"/>
                          <a:cs typeface="+mn-cs"/>
                        </a:rPr>
                      </a:br>
                      <a:r>
                        <a:rPr lang="de-CH" sz="1600" b="0" kern="1200" dirty="0" smtClean="0">
                          <a:solidFill>
                            <a:schemeClr val="tx1"/>
                          </a:solidFill>
                          <a:latin typeface="+mn-lt"/>
                          <a:ea typeface="+mn-ea"/>
                          <a:cs typeface="+mn-cs"/>
                        </a:rPr>
                        <a:t>%</a:t>
                      </a:r>
                      <a:endParaRPr lang="de-CH" sz="1600" b="0" kern="1200" dirty="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b="0" dirty="0" smtClean="0">
                          <a:solidFill>
                            <a:schemeClr val="tx1"/>
                          </a:solidFill>
                        </a:rPr>
                        <a:t>N</a:t>
                      </a:r>
                      <a:r>
                        <a:rPr lang="de-CH" sz="1600" b="0" baseline="-25000" dirty="0" smtClean="0">
                          <a:solidFill>
                            <a:schemeClr val="tx1"/>
                          </a:solidFill>
                        </a:rPr>
                        <a:t>SYM</a:t>
                      </a:r>
                    </a:p>
                    <a:p>
                      <a:r>
                        <a:rPr lang="de-CH" sz="1600" b="0" baseline="0" dirty="0" smtClean="0">
                          <a:solidFill>
                            <a:schemeClr val="tx1"/>
                          </a:solidFill>
                        </a:rPr>
                        <a:t>kg/ha/Jahr</a:t>
                      </a:r>
                      <a:endParaRPr lang="de-CH" sz="1600" b="0" baseline="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de-CH" sz="1600" b="0" dirty="0" err="1" smtClean="0">
                          <a:solidFill>
                            <a:schemeClr val="tx1"/>
                          </a:solidFill>
                        </a:rPr>
                        <a:t>N</a:t>
                      </a:r>
                      <a:r>
                        <a:rPr lang="de-CH" sz="1600" b="0" baseline="-25000" dirty="0" err="1" smtClean="0">
                          <a:solidFill>
                            <a:schemeClr val="tx1"/>
                          </a:solidFill>
                        </a:rPr>
                        <a:t>SYM</a:t>
                      </a:r>
                      <a:r>
                        <a:rPr lang="de-CH" sz="1600" b="0" dirty="0" err="1" smtClean="0">
                          <a:solidFill>
                            <a:schemeClr val="tx1"/>
                          </a:solidFill>
                        </a:rPr>
                        <a:t>+N</a:t>
                      </a:r>
                      <a:r>
                        <a:rPr lang="de-CH" sz="1600" b="0" baseline="-25000" dirty="0" err="1" smtClean="0">
                          <a:solidFill>
                            <a:schemeClr val="tx1"/>
                          </a:solidFill>
                        </a:rPr>
                        <a:t>Trans</a:t>
                      </a:r>
                      <a:endParaRPr lang="de-CH" sz="1600" b="0" baseline="-25000" dirty="0" smtClean="0">
                        <a:solidFill>
                          <a:schemeClr val="tx1"/>
                        </a:solidFill>
                      </a:endParaRPr>
                    </a:p>
                    <a:p>
                      <a:r>
                        <a:rPr lang="de-CH" sz="1600" b="0" baseline="0" dirty="0" smtClean="0">
                          <a:solidFill>
                            <a:schemeClr val="tx1"/>
                          </a:solidFill>
                        </a:rPr>
                        <a:t>kg/ha/Jahr</a:t>
                      </a:r>
                      <a:endParaRPr lang="de-CH" sz="1600" b="0" baseline="0" dirty="0">
                        <a:solidFill>
                          <a:schemeClr val="tx1"/>
                        </a:solidFill>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2996">
                <a:tc>
                  <a:txBody>
                    <a:bodyPr/>
                    <a:lstStyle/>
                    <a:p>
                      <a:r>
                        <a:rPr lang="de-CH" sz="1600" dirty="0" smtClean="0"/>
                        <a:t>D1 (50 N/ha/J)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10.2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49</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147</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194</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43204">
                <a:tc>
                  <a:txBody>
                    <a:bodyPr/>
                    <a:lstStyle/>
                    <a:p>
                      <a:r>
                        <a:rPr lang="de-CH" sz="1600" dirty="0" smtClean="0"/>
                        <a:t>D2 (100</a:t>
                      </a:r>
                      <a:r>
                        <a:rPr lang="de-CH" sz="1600" baseline="0" dirty="0" smtClean="0"/>
                        <a:t> N/ha/J)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10.6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46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128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183</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43204">
                <a:tc>
                  <a:txBody>
                    <a:bodyPr/>
                    <a:lstStyle/>
                    <a:p>
                      <a:r>
                        <a:rPr lang="de-CH" sz="1600" dirty="0" smtClean="0"/>
                        <a:t>O1 (50 kg/ha/J)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9.8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51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142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191</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r>
              <a:tr h="443204">
                <a:tc>
                  <a:txBody>
                    <a:bodyPr/>
                    <a:lstStyle/>
                    <a:p>
                      <a:r>
                        <a:rPr lang="de-CH" sz="1600" dirty="0" smtClean="0"/>
                        <a:t>O2 (100 kg/ha/J)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11.6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53</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161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218</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r>
              <a:tr h="443204">
                <a:tc>
                  <a:txBody>
                    <a:bodyPr/>
                    <a:lstStyle/>
                    <a:p>
                      <a:r>
                        <a:rPr lang="de-CH" sz="1600" dirty="0" smtClean="0"/>
                        <a:t>K1 (80 kg N/ha/J)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12.5</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39</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140</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214</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r>
              <a:tr h="443204">
                <a:tc>
                  <a:txBody>
                    <a:bodyPr/>
                    <a:lstStyle/>
                    <a:p>
                      <a:r>
                        <a:rPr lang="de-CH" sz="1600" dirty="0" smtClean="0"/>
                        <a:t>K2 (160 kg/ha/J)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13.2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28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104</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197</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r>
              <a:tr h="365852">
                <a:tc>
                  <a:txBody>
                    <a:bodyPr/>
                    <a:lstStyle/>
                    <a:p>
                      <a:r>
                        <a:rPr lang="de-CH" sz="1600" dirty="0" smtClean="0"/>
                        <a:t>N (0kg/ha/J)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6.5</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51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100</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135</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Tree>
    <p:extLst>
      <p:ext uri="{BB962C8B-B14F-4D97-AF65-F5344CB8AC3E}">
        <p14:creationId xmlns:p14="http://schemas.microsoft.com/office/powerpoint/2010/main" val="385629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Nährstoffe</a:t>
            </a:r>
            <a:endParaRPr lang="de-CH" dirty="0"/>
          </a:p>
        </p:txBody>
      </p:sp>
      <p:sp>
        <p:nvSpPr>
          <p:cNvPr id="3" name="Inhaltsplatzhalter 2"/>
          <p:cNvSpPr>
            <a:spLocks noGrp="1"/>
          </p:cNvSpPr>
          <p:nvPr>
            <p:ph idx="12"/>
          </p:nvPr>
        </p:nvSpPr>
        <p:spPr/>
        <p:txBody>
          <a:bodyPr/>
          <a:lstStyle/>
          <a:p>
            <a:r>
              <a:rPr lang="de-CH" dirty="0" smtClean="0"/>
              <a:t>Zusammenfassung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Entwicklung der verfügbaren Nährstoffe und Nährstoffvorräte </a:t>
            </a:r>
          </a:p>
          <a:p>
            <a:pPr lvl="1"/>
            <a:r>
              <a:rPr lang="de-CH" dirty="0"/>
              <a:t>d</a:t>
            </a:r>
            <a:r>
              <a:rPr lang="de-CH" dirty="0" smtClean="0"/>
              <a:t>eutliche </a:t>
            </a:r>
            <a:r>
              <a:rPr lang="de-CH" dirty="0"/>
              <a:t>Wirkung der </a:t>
            </a:r>
            <a:r>
              <a:rPr lang="de-CH" dirty="0" smtClean="0"/>
              <a:t>Verfahren</a:t>
            </a:r>
          </a:p>
          <a:p>
            <a:pPr lvl="1"/>
            <a:r>
              <a:rPr lang="de-CH" dirty="0" smtClean="0"/>
              <a:t>Grösste Unterschiede zwischen den Düngungsstufen 1 und 2 bei allen Verfahren (Düngungsstufe 1 mit 0.7 DGVE ist kritisch)</a:t>
            </a:r>
          </a:p>
          <a:p>
            <a:pPr lvl="1"/>
            <a:endParaRPr lang="de-CH" dirty="0"/>
          </a:p>
          <a:p>
            <a:r>
              <a:rPr lang="de-CH" dirty="0" smtClean="0"/>
              <a:t>Biologische Verfahren</a:t>
            </a:r>
          </a:p>
          <a:p>
            <a:pPr lvl="1"/>
            <a:r>
              <a:rPr lang="de-CH" dirty="0" smtClean="0"/>
              <a:t>P-Versorgung: bei praxisüblicher Düngung (Stufe 2) noch ausreichend </a:t>
            </a:r>
          </a:p>
          <a:p>
            <a:pPr lvl="1"/>
            <a:r>
              <a:rPr lang="de-CH" dirty="0" smtClean="0"/>
              <a:t>K-Versorgung</a:t>
            </a:r>
            <a:r>
              <a:rPr lang="de-CH" dirty="0"/>
              <a:t>: bei praxisüblicher Düngung (Stufe 2) </a:t>
            </a:r>
            <a:r>
              <a:rPr lang="de-CH" dirty="0" smtClean="0"/>
              <a:t>kritisch</a:t>
            </a:r>
          </a:p>
          <a:p>
            <a:pPr lvl="1"/>
            <a:r>
              <a:rPr lang="de-CH" dirty="0" smtClean="0"/>
              <a:t>Ursache: negative Nährstoffbilanzen</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30</a:t>
            </a:fld>
            <a:endParaRPr lang="de-DE" altLang="de-DE" dirty="0" smtClean="0"/>
          </a:p>
        </p:txBody>
      </p:sp>
    </p:spTree>
    <p:extLst>
      <p:ext uri="{BB962C8B-B14F-4D97-AF65-F5344CB8AC3E}">
        <p14:creationId xmlns:p14="http://schemas.microsoft.com/office/powerpoint/2010/main" val="2405101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odenfruchtbarkeit_Wuerf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7173" y="1268760"/>
            <a:ext cx="5491011" cy="48871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de-CH" dirty="0" smtClean="0"/>
              <a:t>DOK-Versuch: Bodenstruktur</a:t>
            </a:r>
            <a:endParaRPr lang="de-CH" dirty="0"/>
          </a:p>
        </p:txBody>
      </p:sp>
      <p:sp>
        <p:nvSpPr>
          <p:cNvPr id="8" name="Inhaltsplatzhalter 7"/>
          <p:cNvSpPr>
            <a:spLocks noGrp="1"/>
          </p:cNvSpPr>
          <p:nvPr>
            <p:ph idx="12"/>
          </p:nvPr>
        </p:nvSpPr>
        <p:spPr/>
        <p:txBody>
          <a:bodyPr/>
          <a:lstStyle/>
          <a:p>
            <a:r>
              <a:rPr lang="de-CH" dirty="0" smtClean="0"/>
              <a:t>Der Boden – ein komplexes System</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Bild: </a:t>
            </a:r>
            <a:r>
              <a:rPr lang="de-CH" altLang="de-CH" dirty="0"/>
              <a:t>Reganold et al., </a:t>
            </a:r>
            <a:r>
              <a:rPr lang="de-CH" altLang="de-CH" dirty="0" smtClean="0"/>
              <a:t>1990</a:t>
            </a:r>
            <a:endParaRPr lang="de-CH" altLang="de-CH" dirty="0">
              <a:latin typeface="Times New Roman" panose="02020603050405020304" pitchFamily="18" charset="0"/>
            </a:endParaRPr>
          </a:p>
        </p:txBody>
      </p:sp>
      <p:sp>
        <p:nvSpPr>
          <p:cNvPr id="11" name="Inhaltsplatzhalter 10"/>
          <p:cNvSpPr>
            <a:spLocks noGrp="1"/>
          </p:cNvSpPr>
          <p:nvPr>
            <p:ph sz="quarter" idx="21"/>
          </p:nvPr>
        </p:nvSpPr>
        <p:spPr>
          <a:xfrm>
            <a:off x="6353226" y="1290712"/>
            <a:ext cx="2376264" cy="4276576"/>
          </a:xfrm>
        </p:spPr>
        <p:txBody>
          <a:bodyPr/>
          <a:lstStyle/>
          <a:p>
            <a:pPr marL="342900" indent="-342900">
              <a:spcBef>
                <a:spcPct val="50000"/>
              </a:spcBef>
              <a:buFont typeface="+mj-lt"/>
              <a:buAutoNum type="alphaLcPeriod"/>
            </a:pPr>
            <a:r>
              <a:rPr lang="de-CH" altLang="de-CH" dirty="0" smtClean="0"/>
              <a:t>Ameisen</a:t>
            </a:r>
            <a:endParaRPr lang="de-CH" altLang="de-CH" dirty="0"/>
          </a:p>
          <a:p>
            <a:pPr marL="342900" indent="-342900">
              <a:spcBef>
                <a:spcPct val="50000"/>
              </a:spcBef>
              <a:buFont typeface="+mj-lt"/>
              <a:buAutoNum type="alphaLcPeriod"/>
            </a:pPr>
            <a:r>
              <a:rPr lang="de-CH" altLang="de-CH" dirty="0" smtClean="0"/>
              <a:t>Regenwürmer</a:t>
            </a:r>
            <a:endParaRPr lang="de-CH" altLang="de-CH" dirty="0"/>
          </a:p>
          <a:p>
            <a:pPr marL="342900" indent="-342900">
              <a:spcBef>
                <a:spcPct val="50000"/>
              </a:spcBef>
              <a:buFont typeface="+mj-lt"/>
              <a:buAutoNum type="alphaLcPeriod"/>
            </a:pPr>
            <a:r>
              <a:rPr lang="de-CH" altLang="de-CH" dirty="0" smtClean="0"/>
              <a:t>Rhizobien</a:t>
            </a:r>
            <a:endParaRPr lang="de-CH" altLang="de-CH" dirty="0"/>
          </a:p>
          <a:p>
            <a:pPr marL="342900" indent="-342900">
              <a:spcBef>
                <a:spcPct val="50000"/>
              </a:spcBef>
              <a:buFont typeface="+mj-lt"/>
              <a:buAutoNum type="alphaLcPeriod"/>
            </a:pPr>
            <a:r>
              <a:rPr lang="de-CH" altLang="de-CH" dirty="0" smtClean="0"/>
              <a:t>Pilze</a:t>
            </a:r>
            <a:endParaRPr lang="de-CH" altLang="de-CH" dirty="0"/>
          </a:p>
          <a:p>
            <a:pPr marL="342900" indent="-342900">
              <a:spcBef>
                <a:spcPct val="50000"/>
              </a:spcBef>
              <a:buFont typeface="+mj-lt"/>
              <a:buAutoNum type="alphaLcPeriod"/>
            </a:pPr>
            <a:r>
              <a:rPr lang="de-CH" altLang="de-CH" dirty="0" smtClean="0"/>
              <a:t>Actinomyceten</a:t>
            </a:r>
            <a:endParaRPr lang="de-CH" altLang="de-CH" dirty="0"/>
          </a:p>
          <a:p>
            <a:pPr marL="342900" indent="-342900">
              <a:spcBef>
                <a:spcPct val="50000"/>
              </a:spcBef>
              <a:buFont typeface="+mj-lt"/>
              <a:buAutoNum type="alphaLcPeriod"/>
            </a:pPr>
            <a:r>
              <a:rPr lang="de-CH" altLang="de-CH" dirty="0" smtClean="0"/>
              <a:t>Bakterien</a:t>
            </a:r>
            <a:endParaRPr lang="de-CH" altLang="de-CH" dirty="0"/>
          </a:p>
          <a:p>
            <a:endParaRPr lang="de-CH" dirty="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31</a:t>
            </a:fld>
            <a:endParaRPr lang="de-DE" altLang="de-DE" dirty="0" smtClean="0"/>
          </a:p>
        </p:txBody>
      </p:sp>
      <p:sp>
        <p:nvSpPr>
          <p:cNvPr id="17" name="Ellipse 16"/>
          <p:cNvSpPr/>
          <p:nvPr/>
        </p:nvSpPr>
        <p:spPr>
          <a:xfrm>
            <a:off x="2771800" y="328498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a</a:t>
            </a:r>
          </a:p>
        </p:txBody>
      </p:sp>
      <p:sp>
        <p:nvSpPr>
          <p:cNvPr id="18" name="Ellipse 17"/>
          <p:cNvSpPr/>
          <p:nvPr/>
        </p:nvSpPr>
        <p:spPr>
          <a:xfrm>
            <a:off x="4086696" y="40770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smtClean="0">
                <a:solidFill>
                  <a:schemeClr val="tx1"/>
                </a:solidFill>
              </a:rPr>
              <a:t>b</a:t>
            </a:r>
            <a:endParaRPr lang="de-CH" sz="1600" dirty="0">
              <a:solidFill>
                <a:schemeClr val="tx1"/>
              </a:solidFill>
            </a:endParaRPr>
          </a:p>
        </p:txBody>
      </p:sp>
      <p:sp>
        <p:nvSpPr>
          <p:cNvPr id="19" name="Ellipse 18"/>
          <p:cNvSpPr/>
          <p:nvPr/>
        </p:nvSpPr>
        <p:spPr>
          <a:xfrm>
            <a:off x="5094808" y="393305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smtClean="0">
                <a:solidFill>
                  <a:schemeClr val="tx1"/>
                </a:solidFill>
              </a:rPr>
              <a:t>c</a:t>
            </a:r>
            <a:endParaRPr lang="de-CH" sz="1600" dirty="0">
              <a:solidFill>
                <a:schemeClr val="tx1"/>
              </a:solidFill>
            </a:endParaRPr>
          </a:p>
        </p:txBody>
      </p:sp>
      <p:sp>
        <p:nvSpPr>
          <p:cNvPr id="20" name="Ellipse 19"/>
          <p:cNvSpPr/>
          <p:nvPr/>
        </p:nvSpPr>
        <p:spPr>
          <a:xfrm>
            <a:off x="2802808" y="5301208"/>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a:t>
            </a:r>
          </a:p>
        </p:txBody>
      </p:sp>
      <p:sp>
        <p:nvSpPr>
          <p:cNvPr id="21" name="Ellipse 20"/>
          <p:cNvSpPr/>
          <p:nvPr/>
        </p:nvSpPr>
        <p:spPr>
          <a:xfrm>
            <a:off x="3222600" y="501317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e</a:t>
            </a:r>
          </a:p>
        </p:txBody>
      </p:sp>
      <p:sp>
        <p:nvSpPr>
          <p:cNvPr id="22" name="Ellipse 21"/>
          <p:cNvSpPr/>
          <p:nvPr/>
        </p:nvSpPr>
        <p:spPr>
          <a:xfrm>
            <a:off x="3582640" y="551723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f</a:t>
            </a:r>
          </a:p>
        </p:txBody>
      </p:sp>
    </p:spTree>
    <p:extLst>
      <p:ext uri="{BB962C8B-B14F-4D97-AF65-F5344CB8AC3E}">
        <p14:creationId xmlns:p14="http://schemas.microsoft.com/office/powerpoint/2010/main" val="169247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a:t>
            </a:r>
            <a:endParaRPr lang="de-CH" dirty="0"/>
          </a:p>
        </p:txBody>
      </p:sp>
      <p:sp>
        <p:nvSpPr>
          <p:cNvPr id="3" name="Inhaltsplatzhalter 2"/>
          <p:cNvSpPr>
            <a:spLocks noGrp="1"/>
          </p:cNvSpPr>
          <p:nvPr>
            <p:ph idx="12"/>
          </p:nvPr>
        </p:nvSpPr>
        <p:spPr/>
        <p:txBody>
          <a:bodyPr/>
          <a:lstStyle/>
          <a:p>
            <a:r>
              <a:rPr lang="de-CH" dirty="0" smtClean="0"/>
              <a:t>Stabilität der Bodenstruktur durch Hofdünger</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Bilder: FiBL</a:t>
            </a:r>
            <a:endParaRPr lang="de-CH" dirty="0"/>
          </a:p>
        </p:txBody>
      </p:sp>
      <p:sp>
        <p:nvSpPr>
          <p:cNvPr id="5" name="Inhaltsplatzhalter 4"/>
          <p:cNvSpPr>
            <a:spLocks noGrp="1"/>
          </p:cNvSpPr>
          <p:nvPr>
            <p:ph sz="quarter" idx="17"/>
          </p:nvPr>
        </p:nvSpPr>
        <p:spPr/>
        <p:txBody>
          <a:bodyPr/>
          <a:lstStyle/>
          <a:p>
            <a:r>
              <a:rPr lang="de-CH" dirty="0"/>
              <a:t>D</a:t>
            </a:r>
            <a:r>
              <a:rPr lang="de-CH" dirty="0" smtClean="0"/>
              <a:t>er </a:t>
            </a:r>
            <a:r>
              <a:rPr lang="de-CH" dirty="0"/>
              <a:t>Einsatz von Hofdünger </a:t>
            </a:r>
            <a:r>
              <a:rPr lang="de-CH" dirty="0" smtClean="0"/>
              <a:t>wirkt </a:t>
            </a:r>
            <a:r>
              <a:rPr lang="de-CH" dirty="0"/>
              <a:t>sich positiv auf die im Boden lebenden Mikroorganismen, also die Biodiversität der Böden, aus</a:t>
            </a:r>
            <a:r>
              <a:rPr lang="de-CH" dirty="0" smtClean="0"/>
              <a:t>. </a:t>
            </a:r>
          </a:p>
          <a:p>
            <a:r>
              <a:rPr lang="de-CH" dirty="0" smtClean="0"/>
              <a:t>Belebte Böden sind stabiler.</a:t>
            </a:r>
            <a:endParaRPr lang="de-CH" dirty="0"/>
          </a:p>
        </p:txBody>
      </p:sp>
      <p:sp>
        <p:nvSpPr>
          <p:cNvPr id="8" name="Inhaltsplatzhalter 7"/>
          <p:cNvSpPr>
            <a:spLocks noGrp="1"/>
          </p:cNvSpPr>
          <p:nvPr>
            <p:ph sz="quarter" idx="27"/>
          </p:nvPr>
        </p:nvSpPr>
        <p:spPr/>
        <p:txBody>
          <a:bodyPr/>
          <a:lstStyle/>
          <a:p>
            <a:r>
              <a:rPr lang="de-CH" dirty="0" smtClean="0"/>
              <a:t>Konventionell </a:t>
            </a:r>
            <a:br>
              <a:rPr lang="de-CH" dirty="0" smtClean="0"/>
            </a:br>
            <a:r>
              <a:rPr lang="de-CH" dirty="0" smtClean="0"/>
              <a:t>(nur mineralische Düngung)</a:t>
            </a:r>
            <a:endParaRPr lang="de-CH" dirty="0"/>
          </a:p>
        </p:txBody>
      </p:sp>
      <p:sp>
        <p:nvSpPr>
          <p:cNvPr id="9" name="Inhaltsplatzhalter 8"/>
          <p:cNvSpPr>
            <a:spLocks noGrp="1"/>
          </p:cNvSpPr>
          <p:nvPr>
            <p:ph sz="quarter" idx="28"/>
          </p:nvPr>
        </p:nvSpPr>
        <p:spPr/>
        <p:txBody>
          <a:bodyPr/>
          <a:lstStyle/>
          <a:p>
            <a:r>
              <a:rPr lang="de-CH" dirty="0" smtClean="0"/>
              <a:t>Bio-dynamisch </a:t>
            </a:r>
            <a:br>
              <a:rPr lang="de-CH" dirty="0" smtClean="0"/>
            </a:br>
            <a:r>
              <a:rPr lang="de-CH" dirty="0" smtClean="0"/>
              <a:t>(mit Kompostdüngung)</a:t>
            </a:r>
            <a:endParaRPr lang="de-CH" dirty="0"/>
          </a:p>
        </p:txBody>
      </p:sp>
      <p:sp>
        <p:nvSpPr>
          <p:cNvPr id="10" name="Fußzeilenplatzhalter 9"/>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32</a:t>
            </a:fld>
            <a:endParaRPr lang="de-DE" altLang="de-DE" dirty="0" smtClean="0"/>
          </a:p>
        </p:txBody>
      </p:sp>
      <p:pic>
        <p:nvPicPr>
          <p:cNvPr id="7" name="Inhaltsplatzhalter 6"/>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683568" y="3468588"/>
            <a:ext cx="3399539" cy="2552700"/>
          </a:xfrm>
        </p:spPr>
      </p:pic>
      <p:pic>
        <p:nvPicPr>
          <p:cNvPr id="11" name="Inhaltsplatzhalter 10"/>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644008" y="3501008"/>
            <a:ext cx="3377184" cy="2529840"/>
          </a:xfrm>
        </p:spPr>
      </p:pic>
    </p:spTree>
    <p:extLst>
      <p:ext uri="{BB962C8B-B14F-4D97-AF65-F5344CB8AC3E}">
        <p14:creationId xmlns:p14="http://schemas.microsoft.com/office/powerpoint/2010/main" val="192613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 </a:t>
            </a:r>
            <a:endParaRPr lang="de-CH" dirty="0"/>
          </a:p>
        </p:txBody>
      </p:sp>
      <p:sp>
        <p:nvSpPr>
          <p:cNvPr id="3" name="Inhaltsplatzhalter 2"/>
          <p:cNvSpPr>
            <a:spLocks noGrp="1"/>
          </p:cNvSpPr>
          <p:nvPr>
            <p:ph idx="12"/>
          </p:nvPr>
        </p:nvSpPr>
        <p:spPr/>
        <p:txBody>
          <a:bodyPr/>
          <a:lstStyle/>
          <a:p>
            <a:r>
              <a:rPr lang="de-CH" dirty="0" smtClean="0"/>
              <a:t>Bodenstrukturstabilität</a:t>
            </a:r>
            <a:endParaRPr lang="de-CH" dirty="0"/>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33</a:t>
            </a:fld>
            <a:endParaRPr lang="de-DE" altLang="de-DE" dirty="0" smtClean="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185709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 </a:t>
            </a:r>
            <a:endParaRPr lang="de-CH" dirty="0"/>
          </a:p>
        </p:txBody>
      </p:sp>
      <p:sp>
        <p:nvSpPr>
          <p:cNvPr id="3" name="Inhaltsplatzhalter 2"/>
          <p:cNvSpPr>
            <a:spLocks noGrp="1"/>
          </p:cNvSpPr>
          <p:nvPr>
            <p:ph idx="12"/>
          </p:nvPr>
        </p:nvSpPr>
        <p:spPr/>
        <p:txBody>
          <a:bodyPr/>
          <a:lstStyle/>
          <a:p>
            <a:r>
              <a:rPr lang="de-CH" dirty="0" smtClean="0"/>
              <a:t>Bodenstrukturstabilität</a:t>
            </a:r>
            <a:endParaRPr lang="de-CH" dirty="0"/>
          </a:p>
        </p:txBody>
      </p:sp>
      <p:sp>
        <p:nvSpPr>
          <p:cNvPr id="22" name="Inhaltsplatzhalter 21"/>
          <p:cNvSpPr>
            <a:spLocks noGrp="1"/>
          </p:cNvSpPr>
          <p:nvPr>
            <p:ph idx="14"/>
          </p:nvPr>
        </p:nvSpPr>
        <p:spPr/>
        <p:txBody>
          <a:bodyPr/>
          <a:lstStyle/>
          <a:p>
            <a:r>
              <a:rPr lang="de-CH" dirty="0"/>
              <a:t>Quelle: FiBL-Dossier «Bio fördert Bodenfruchtbarkeit und Artenvielfalt»</a:t>
            </a:r>
          </a:p>
        </p:txBody>
      </p:sp>
      <p:sp>
        <p:nvSpPr>
          <p:cNvPr id="23" name="Inhaltsplatzhalter 22"/>
          <p:cNvSpPr>
            <a:spLocks noGrp="1"/>
          </p:cNvSpPr>
          <p:nvPr>
            <p:ph sz="quarter" idx="59"/>
          </p:nvPr>
        </p:nvSpPr>
        <p:spPr/>
        <p:txBody>
          <a:bodyPr/>
          <a:lstStyle/>
          <a:p>
            <a:r>
              <a:rPr lang="de-CH" b="1" dirty="0" smtClean="0"/>
              <a:t>Perkolationsstabilität</a:t>
            </a:r>
            <a:r>
              <a:rPr lang="de-CH" dirty="0" smtClean="0"/>
              <a:t/>
            </a:r>
            <a:br>
              <a:rPr lang="de-CH" dirty="0" smtClean="0"/>
            </a:br>
            <a:r>
              <a:rPr lang="de-CH" dirty="0" smtClean="0"/>
              <a:t>ml pro min</a:t>
            </a:r>
            <a:endParaRPr lang="de-CH" dirty="0"/>
          </a:p>
        </p:txBody>
      </p:sp>
      <p:sp>
        <p:nvSpPr>
          <p:cNvPr id="25" name="Inhaltsplatzhalter 24"/>
          <p:cNvSpPr>
            <a:spLocks noGrp="1"/>
          </p:cNvSpPr>
          <p:nvPr>
            <p:ph sz="quarter" idx="61"/>
          </p:nvPr>
        </p:nvSpPr>
        <p:spPr/>
        <p:txBody>
          <a:bodyPr/>
          <a:lstStyle/>
          <a:p>
            <a:r>
              <a:rPr lang="de-CH" b="1" dirty="0" smtClean="0"/>
              <a:t>Krümelstabilität</a:t>
            </a:r>
            <a:r>
              <a:rPr lang="de-CH" dirty="0" smtClean="0"/>
              <a:t> </a:t>
            </a:r>
            <a:br>
              <a:rPr lang="de-CH" dirty="0" smtClean="0"/>
            </a:br>
            <a:r>
              <a:rPr lang="de-CH" dirty="0" smtClean="0"/>
              <a:t>% stabile Aggregate </a:t>
            </a:r>
            <a:r>
              <a:rPr lang="de-CH" altLang="de-DE" dirty="0"/>
              <a:t>&gt;250 </a:t>
            </a:r>
            <a:r>
              <a:rPr lang="de-CH" altLang="de-DE" dirty="0" smtClean="0">
                <a:cs typeface="Arial" panose="020B0604020202020204" pitchFamily="34" charset="0"/>
              </a:rPr>
              <a:t>μm</a:t>
            </a:r>
            <a:endParaRPr lang="de-DE" altLang="de-DE" dirty="0"/>
          </a:p>
        </p:txBody>
      </p:sp>
      <p:sp>
        <p:nvSpPr>
          <p:cNvPr id="5" name="Fußzeilenplatzhalter 4"/>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34</a:t>
            </a:fld>
            <a:endParaRPr lang="de-DE" altLang="de-DE" dirty="0" smtClean="0"/>
          </a:p>
        </p:txBody>
      </p:sp>
      <p:sp>
        <p:nvSpPr>
          <p:cNvPr id="27" name="Inhaltsplatzhalter 26"/>
          <p:cNvSpPr>
            <a:spLocks noGrp="1"/>
          </p:cNvSpPr>
          <p:nvPr>
            <p:ph idx="64"/>
          </p:nvPr>
        </p:nvSpPr>
        <p:spPr/>
        <p:txBody>
          <a:bodyPr/>
          <a:lstStyle/>
          <a:p>
            <a:r>
              <a:rPr lang="de-CH" altLang="de-DE" dirty="0"/>
              <a:t>Perkolationsstabilität = </a:t>
            </a:r>
            <a:r>
              <a:rPr lang="de-DE" altLang="de-DE" dirty="0">
                <a:solidFill>
                  <a:schemeClr val="tx2"/>
                </a:solidFill>
                <a:cs typeface="Arial" panose="020B0604020202020204" pitchFamily="34" charset="0"/>
              </a:rPr>
              <a:t>«</a:t>
            </a:r>
            <a:r>
              <a:rPr lang="de-CH" altLang="de-DE" dirty="0"/>
              <a:t>Nicht-Erosionsneigung</a:t>
            </a:r>
            <a:r>
              <a:rPr lang="de-DE" altLang="de-DE" dirty="0" smtClean="0">
                <a:solidFill>
                  <a:schemeClr val="tx2"/>
                </a:solidFill>
                <a:cs typeface="Arial" panose="020B0604020202020204" pitchFamily="34" charset="0"/>
              </a:rPr>
              <a:t>»</a:t>
            </a:r>
            <a:endParaRPr lang="de-DE" altLang="de-DE" dirty="0">
              <a:solidFill>
                <a:schemeClr val="tx2"/>
              </a:solidFill>
            </a:endParaRPr>
          </a:p>
        </p:txBody>
      </p:sp>
      <p:pic>
        <p:nvPicPr>
          <p:cNvPr id="28" name="Picture 59" descr="D:\AA Res\AA-Kommunikation\AA-Projekte in Arbeit\Foliensammlung\FS_in_PPT\03 Hintergrund\03.17\Grafik 15 a._03.17ajpg.jpg"/>
          <p:cNvPicPr>
            <a:picLocks noGrp="1" noChangeAspect="1" noChangeArrowheads="1"/>
          </p:cNvPicPr>
          <p:nvPr>
            <p:ph sz="quarter" idx="60"/>
          </p:nvPr>
        </p:nvPicPr>
        <p:blipFill>
          <a:blip r:embed="rId2">
            <a:extLst>
              <a:ext uri="{28A0092B-C50C-407E-A947-70E740481C1C}">
                <a14:useLocalDpi xmlns:a14="http://schemas.microsoft.com/office/drawing/2010/main" val="0"/>
              </a:ext>
            </a:extLst>
          </a:blip>
          <a:srcRect/>
          <a:stretch>
            <a:fillRect/>
          </a:stretch>
        </p:blipFill>
        <p:spPr bwMode="auto">
          <a:xfrm>
            <a:off x="644857" y="2204865"/>
            <a:ext cx="2952328" cy="360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D:\AA Res\AA-Kommunikation\AA-Projekte in Arbeit\Foliensammlung\FS_in_PPT\03 Hintergrund\03.17\Grafik 15 b_03.17b.jpg"/>
          <p:cNvPicPr>
            <a:picLocks noGrp="1" noChangeAspect="1" noChangeArrowheads="1"/>
          </p:cNvPicPr>
          <p:nvPr>
            <p:ph sz="quarter" idx="62"/>
          </p:nvPr>
        </p:nvPicPr>
        <p:blipFill>
          <a:blip r:embed="rId3">
            <a:extLst>
              <a:ext uri="{28A0092B-C50C-407E-A947-70E740481C1C}">
                <a14:useLocalDpi xmlns:a14="http://schemas.microsoft.com/office/drawing/2010/main" val="0"/>
              </a:ext>
            </a:extLst>
          </a:blip>
          <a:srcRect l="27100"/>
          <a:stretch>
            <a:fillRect/>
          </a:stretch>
        </p:blipFill>
        <p:spPr bwMode="auto">
          <a:xfrm>
            <a:off x="4991861" y="2161804"/>
            <a:ext cx="2160240" cy="368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63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a:t>
            </a:r>
            <a:endParaRPr lang="de-CH" dirty="0"/>
          </a:p>
        </p:txBody>
      </p:sp>
      <p:sp>
        <p:nvSpPr>
          <p:cNvPr id="3" name="Inhaltsplatzhalter 2"/>
          <p:cNvSpPr>
            <a:spLocks noGrp="1"/>
          </p:cNvSpPr>
          <p:nvPr>
            <p:ph idx="12"/>
          </p:nvPr>
        </p:nvSpPr>
        <p:spPr/>
        <p:txBody>
          <a:bodyPr/>
          <a:lstStyle/>
          <a:p>
            <a:r>
              <a:rPr lang="de-CH" dirty="0" smtClean="0"/>
              <a:t>Strukturstabilität</a:t>
            </a:r>
            <a:endParaRPr lang="de-CH" dirty="0"/>
          </a:p>
        </p:txBody>
      </p:sp>
      <p:sp>
        <p:nvSpPr>
          <p:cNvPr id="4" name="Inhaltsplatzhalter 3"/>
          <p:cNvSpPr>
            <a:spLocks noGrp="1"/>
          </p:cNvSpPr>
          <p:nvPr>
            <p:ph idx="14"/>
          </p:nvPr>
        </p:nvSpPr>
        <p:spPr/>
        <p:txBody>
          <a:bodyPr/>
          <a:lstStyle/>
          <a:p>
            <a:endParaRPr lang="de-CH" dirty="0"/>
          </a:p>
        </p:txBody>
      </p:sp>
      <p:pic>
        <p:nvPicPr>
          <p:cNvPr id="8" name="Inhaltsplatzhalter 7"/>
          <p:cNvPicPr>
            <a:picLocks noGrp="1" noChangeAspect="1"/>
          </p:cNvPicPr>
          <p:nvPr>
            <p:ph sz="quarter" idx="17"/>
          </p:nvPr>
        </p:nvPicPr>
        <p:blipFill rotWithShape="1">
          <a:blip r:embed="rId2"/>
          <a:srcRect l="5187" t="9478" r="-5187" b="1642"/>
          <a:stretch/>
        </p:blipFill>
        <p:spPr>
          <a:xfrm>
            <a:off x="665510" y="1826509"/>
            <a:ext cx="6147626" cy="4320000"/>
          </a:xfrm>
          <a:prstGeom prst="rect">
            <a:avLst/>
          </a:prstGeom>
        </p:spPr>
      </p:pic>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35</a:t>
            </a:fld>
            <a:endParaRPr lang="de-DE" altLang="de-DE" dirty="0" smtClean="0"/>
          </a:p>
        </p:txBody>
      </p:sp>
      <p:sp>
        <p:nvSpPr>
          <p:cNvPr id="10" name="Inhaltsplatzhalter 6"/>
          <p:cNvSpPr txBox="1">
            <a:spLocks/>
          </p:cNvSpPr>
          <p:nvPr/>
        </p:nvSpPr>
        <p:spPr bwMode="auto">
          <a:xfrm>
            <a:off x="628650" y="1541196"/>
            <a:ext cx="7908925" cy="4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altLang="de-DE" sz="1800" b="1" dirty="0" smtClean="0"/>
              <a:t>Mikroorganismen stabilisieren den Boden </a:t>
            </a:r>
          </a:p>
          <a:p>
            <a:endParaRPr lang="de-CH" sz="1800" b="1" dirty="0"/>
          </a:p>
        </p:txBody>
      </p:sp>
      <p:sp>
        <p:nvSpPr>
          <p:cNvPr id="7" name="Rechteck 6"/>
          <p:cNvSpPr/>
          <p:nvPr/>
        </p:nvSpPr>
        <p:spPr>
          <a:xfrm>
            <a:off x="467544" y="5899117"/>
            <a:ext cx="720080" cy="2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740789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Bodenstruktur </a:t>
            </a:r>
          </a:p>
        </p:txBody>
      </p:sp>
      <p:sp>
        <p:nvSpPr>
          <p:cNvPr id="3" name="Inhaltsplatzhalter 2"/>
          <p:cNvSpPr>
            <a:spLocks noGrp="1"/>
          </p:cNvSpPr>
          <p:nvPr>
            <p:ph idx="12"/>
          </p:nvPr>
        </p:nvSpPr>
        <p:spPr/>
        <p:txBody>
          <a:bodyPr/>
          <a:lstStyle/>
          <a:p>
            <a:r>
              <a:rPr lang="de-CH" dirty="0" smtClean="0"/>
              <a:t>Boden-pH</a:t>
            </a:r>
            <a:endParaRPr lang="de-CH" dirty="0"/>
          </a:p>
        </p:txBody>
      </p:sp>
      <p:sp>
        <p:nvSpPr>
          <p:cNvPr id="7" name="Fußzeilenplatzhalter 6"/>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36</a:t>
            </a:fld>
            <a:endParaRPr lang="de-DE" altLang="de-DE" dirty="0" smtClean="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2038624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Bodenstruktur </a:t>
            </a:r>
          </a:p>
        </p:txBody>
      </p:sp>
      <p:sp>
        <p:nvSpPr>
          <p:cNvPr id="3" name="Inhaltsplatzhalter 2"/>
          <p:cNvSpPr>
            <a:spLocks noGrp="1"/>
          </p:cNvSpPr>
          <p:nvPr>
            <p:ph idx="12"/>
          </p:nvPr>
        </p:nvSpPr>
        <p:spPr/>
        <p:txBody>
          <a:bodyPr/>
          <a:lstStyle/>
          <a:p>
            <a:r>
              <a:rPr lang="de-CH" dirty="0" smtClean="0"/>
              <a:t>Kohlenstoffgehalt</a:t>
            </a:r>
            <a:endParaRPr lang="de-CH" dirty="0"/>
          </a:p>
        </p:txBody>
      </p:sp>
      <p:sp>
        <p:nvSpPr>
          <p:cNvPr id="7" name="Fußzeilenplatzhalter 6"/>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37</a:t>
            </a:fld>
            <a:endParaRPr lang="de-DE" altLang="de-DE" dirty="0" smtClean="0"/>
          </a:p>
        </p:txBody>
      </p:sp>
      <p:pic>
        <p:nvPicPr>
          <p:cNvPr id="8" name="Inhaltsplatzhalt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2776421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a:t>
            </a:r>
            <a:endParaRPr lang="de-CH" dirty="0"/>
          </a:p>
        </p:txBody>
      </p:sp>
      <p:sp>
        <p:nvSpPr>
          <p:cNvPr id="3" name="Inhaltsplatzhalter 2"/>
          <p:cNvSpPr>
            <a:spLocks noGrp="1"/>
          </p:cNvSpPr>
          <p:nvPr>
            <p:ph idx="12"/>
          </p:nvPr>
        </p:nvSpPr>
        <p:spPr/>
        <p:txBody>
          <a:bodyPr/>
          <a:lstStyle/>
          <a:p>
            <a:r>
              <a:rPr lang="de-CH" dirty="0" smtClean="0"/>
              <a:t>Kohlenstoffverteilung</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Kohlenstoffverteilung in den </a:t>
            </a:r>
            <a:r>
              <a:rPr lang="de-CH" altLang="de-DE" dirty="0" smtClean="0"/>
              <a:t>Huminstoff-Fraktionen</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38</a:t>
            </a:fld>
            <a:endParaRPr lang="de-DE" altLang="de-DE" dirty="0" smtClean="0"/>
          </a:p>
        </p:txBody>
      </p:sp>
      <p:sp>
        <p:nvSpPr>
          <p:cNvPr id="8" name="Inhaltsplatzhalter 7"/>
          <p:cNvSpPr>
            <a:spLocks noGrp="1"/>
          </p:cNvSpPr>
          <p:nvPr>
            <p:ph sz="quarter" idx="25"/>
          </p:nvPr>
        </p:nvSpPr>
        <p:spPr/>
        <p:txBody>
          <a:bodyPr/>
          <a:lstStyle/>
          <a:p>
            <a:r>
              <a:rPr lang="de-CH" altLang="de-DE" dirty="0"/>
              <a:t>H</a:t>
            </a:r>
            <a:r>
              <a:rPr lang="de-CH" altLang="de-DE" dirty="0" smtClean="0"/>
              <a:t>öherer </a:t>
            </a:r>
            <a:r>
              <a:rPr lang="de-CH" altLang="de-DE" dirty="0"/>
              <a:t>Gehalt an organischer Substanz bei D2 beruht auf </a:t>
            </a:r>
            <a:r>
              <a:rPr lang="de-CH" altLang="de-DE" dirty="0" smtClean="0"/>
              <a:t>höherem </a:t>
            </a:r>
            <a:r>
              <a:rPr lang="de-CH" altLang="de-DE" dirty="0"/>
              <a:t>Anteil stabiler organischer Verbindungen, die durch </a:t>
            </a:r>
            <a:r>
              <a:rPr lang="de-CH" altLang="de-DE" dirty="0" smtClean="0"/>
              <a:t>Huminfraktion </a:t>
            </a:r>
            <a:r>
              <a:rPr lang="de-CH" altLang="de-DE" dirty="0"/>
              <a:t>repräsentiert </a:t>
            </a:r>
            <a:endParaRPr lang="de-DE" altLang="de-DE" dirty="0"/>
          </a:p>
        </p:txBody>
      </p:sp>
      <p:pic>
        <p:nvPicPr>
          <p:cNvPr id="9" name="Picture 28" descr="D:\AA Res\AA-Kommunikation\AA-Projekte in Arbeit\Foliensammlung\FS_in_PPT\03 Hintergrund\03.11\Grafik C-HS_03.11.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706478" y="2058283"/>
            <a:ext cx="4729618" cy="39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49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Praxis, Wissenschaft und Politik</a:t>
            </a:r>
            <a:endParaRPr lang="de-CH" dirty="0"/>
          </a:p>
        </p:txBody>
      </p:sp>
      <p:sp>
        <p:nvSpPr>
          <p:cNvPr id="4" name="Inhaltsplatzhalter 3"/>
          <p:cNvSpPr>
            <a:spLocks noGrp="1"/>
          </p:cNvSpPr>
          <p:nvPr>
            <p:ph idx="14"/>
          </p:nvPr>
        </p:nvSpPr>
        <p:spPr/>
        <p:txBody>
          <a:bodyPr/>
          <a:lstStyle/>
          <a:p>
            <a:endParaRPr lang="de-CH" dirty="0"/>
          </a:p>
        </p:txBody>
      </p:sp>
      <p:graphicFrame>
        <p:nvGraphicFramePr>
          <p:cNvPr id="8" name="Inhaltsplatzhalter 7"/>
          <p:cNvGraphicFramePr>
            <a:graphicFrameLocks noGrp="1"/>
          </p:cNvGraphicFramePr>
          <p:nvPr>
            <p:ph sz="quarter" idx="17"/>
            <p:extLst/>
          </p:nvPr>
        </p:nvGraphicFramePr>
        <p:xfrm>
          <a:off x="612775" y="1539875"/>
          <a:ext cx="7908925" cy="1371600"/>
        </p:xfrm>
        <a:graphic>
          <a:graphicData uri="http://schemas.openxmlformats.org/drawingml/2006/table">
            <a:tbl>
              <a:tblPr firstRow="1" bandRow="1">
                <a:tableStyleId>{93296810-A885-4BE3-A3E7-6D5BEEA58F35}</a:tableStyleId>
              </a:tblPr>
              <a:tblGrid>
                <a:gridCol w="1581785"/>
                <a:gridCol w="1581785"/>
                <a:gridCol w="1581785"/>
                <a:gridCol w="1581785"/>
                <a:gridCol w="1581785"/>
              </a:tblGrid>
              <a:tr h="370840">
                <a:tc>
                  <a:txBody>
                    <a:bodyPr/>
                    <a:lstStyle/>
                    <a:p>
                      <a:r>
                        <a:rPr lang="de-CH" sz="1050" dirty="0" smtClean="0"/>
                        <a:t>1</a:t>
                      </a:r>
                    </a:p>
                    <a:p>
                      <a:endParaRPr lang="de-CH" sz="1050" dirty="0" smtClean="0"/>
                    </a:p>
                    <a:p>
                      <a:endParaRPr lang="de-CH" sz="1050" dirty="0" smtClean="0"/>
                    </a:p>
                    <a:p>
                      <a:endParaRPr lang="de-CH" sz="1050" dirty="0" smtClean="0"/>
                    </a:p>
                    <a:p>
                      <a:endParaRPr lang="de-CH" sz="1050" dirty="0" smtClean="0"/>
                    </a:p>
                    <a:p>
                      <a:endParaRPr lang="de-CH" sz="1050" dirty="0" smtClean="0"/>
                    </a:p>
                    <a:p>
                      <a:endParaRPr lang="de-CH" sz="1050" dirty="0" smtClean="0"/>
                    </a:p>
                    <a:p>
                      <a:endParaRPr lang="de-CH" sz="1050" dirty="0"/>
                    </a:p>
                  </a:txBody>
                  <a:tcPr>
                    <a:solidFill>
                      <a:schemeClr val="accent2">
                        <a:lumMod val="60000"/>
                        <a:lumOff val="40000"/>
                      </a:schemeClr>
                    </a:solidFill>
                  </a:tcPr>
                </a:tc>
                <a:tc>
                  <a:txBody>
                    <a:bodyPr/>
                    <a:lstStyle/>
                    <a:p>
                      <a:r>
                        <a:rPr lang="de-CH" sz="1050" dirty="0" smtClean="0"/>
                        <a:t>2</a:t>
                      </a:r>
                      <a:endParaRPr lang="de-CH" sz="1050" dirty="0"/>
                    </a:p>
                  </a:txBody>
                  <a:tcPr>
                    <a:solidFill>
                      <a:schemeClr val="accent2">
                        <a:lumMod val="60000"/>
                        <a:lumOff val="40000"/>
                      </a:schemeClr>
                    </a:solidFill>
                  </a:tcPr>
                </a:tc>
                <a:tc>
                  <a:txBody>
                    <a:bodyPr/>
                    <a:lstStyle/>
                    <a:p>
                      <a:r>
                        <a:rPr lang="de-CH" sz="1050" dirty="0" smtClean="0"/>
                        <a:t>3</a:t>
                      </a:r>
                      <a:endParaRPr lang="de-CH" sz="1050" dirty="0"/>
                    </a:p>
                  </a:txBody>
                  <a:tcPr>
                    <a:solidFill>
                      <a:schemeClr val="accent2">
                        <a:lumMod val="60000"/>
                        <a:lumOff val="40000"/>
                      </a:schemeClr>
                    </a:solidFill>
                  </a:tcPr>
                </a:tc>
                <a:tc>
                  <a:txBody>
                    <a:bodyPr/>
                    <a:lstStyle/>
                    <a:p>
                      <a:r>
                        <a:rPr lang="de-CH" sz="1050" dirty="0" smtClean="0"/>
                        <a:t>4</a:t>
                      </a:r>
                      <a:endParaRPr lang="de-CH" sz="1050" dirty="0"/>
                    </a:p>
                  </a:txBody>
                  <a:tcPr>
                    <a:solidFill>
                      <a:schemeClr val="accent2">
                        <a:lumMod val="60000"/>
                        <a:lumOff val="40000"/>
                      </a:schemeClr>
                    </a:solidFill>
                  </a:tcPr>
                </a:tc>
                <a:tc>
                  <a:txBody>
                    <a:bodyPr/>
                    <a:lstStyle/>
                    <a:p>
                      <a:r>
                        <a:rPr lang="de-CH" sz="1050" dirty="0" smtClean="0"/>
                        <a:t>5</a:t>
                      </a:r>
                      <a:endParaRPr lang="de-CH" sz="1050" dirty="0"/>
                    </a:p>
                  </a:txBody>
                  <a:tcPr>
                    <a:solidFill>
                      <a:schemeClr val="accent2">
                        <a:lumMod val="60000"/>
                        <a:lumOff val="40000"/>
                      </a:schemeClr>
                    </a:solidFill>
                  </a:tcPr>
                </a:tc>
              </a:tr>
            </a:tbl>
          </a:graphicData>
        </a:graphic>
      </p:graphicFrame>
      <p:sp>
        <p:nvSpPr>
          <p:cNvPr id="6" name="Inhaltsplatzhalter 5"/>
          <p:cNvSpPr>
            <a:spLocks noGrp="1"/>
          </p:cNvSpPr>
          <p:nvPr>
            <p:ph sz="quarter" idx="23"/>
          </p:nvPr>
        </p:nvSpPr>
        <p:spPr/>
        <p:txBody>
          <a:bodyPr/>
          <a:lstStyle/>
          <a:p>
            <a:endParaRPr lang="de-CH" altLang="de-DE" dirty="0" smtClean="0"/>
          </a:p>
          <a:p>
            <a:r>
              <a:rPr lang="de-CH" altLang="de-DE" dirty="0" smtClean="0"/>
              <a:t>Initiative für </a:t>
            </a:r>
            <a:r>
              <a:rPr lang="de-CH" altLang="de-DE" dirty="0"/>
              <a:t>Systemvergleich</a:t>
            </a:r>
          </a:p>
          <a:p>
            <a:pPr lvl="1"/>
            <a:r>
              <a:rPr lang="de-CH" altLang="de-DE" dirty="0"/>
              <a:t>Pioniere des Biolandbaus (</a:t>
            </a:r>
            <a:r>
              <a:rPr lang="de-CH" altLang="de-DE" sz="1350" i="1" dirty="0"/>
              <a:t>Hardy </a:t>
            </a:r>
            <a:r>
              <a:rPr lang="de-CH" altLang="de-DE" sz="1350" i="1" dirty="0" smtClean="0"/>
              <a:t>Vogtmann </a:t>
            </a:r>
            <a:r>
              <a:rPr lang="de-CH" altLang="de-DE" sz="1350" i="1" baseline="30000" dirty="0" smtClean="0"/>
              <a:t>1</a:t>
            </a:r>
            <a:r>
              <a:rPr lang="de-CH" altLang="de-DE" sz="1350" i="1" dirty="0" smtClean="0"/>
              <a:t>, </a:t>
            </a:r>
            <a:r>
              <a:rPr lang="de-CH" altLang="de-DE" sz="1350" i="1" dirty="0"/>
              <a:t>Fritz </a:t>
            </a:r>
            <a:r>
              <a:rPr lang="de-CH" altLang="de-DE" sz="1350" i="1" dirty="0" smtClean="0"/>
              <a:t>Baumgartner </a:t>
            </a:r>
            <a:r>
              <a:rPr lang="de-CH" altLang="de-DE" i="1" baseline="30000" dirty="0" smtClean="0"/>
              <a:t>2</a:t>
            </a:r>
            <a:r>
              <a:rPr lang="de-CH" altLang="de-DE" dirty="0" smtClean="0"/>
              <a:t>)</a:t>
            </a:r>
            <a:endParaRPr lang="de-CH" altLang="de-DE" dirty="0"/>
          </a:p>
          <a:p>
            <a:pPr lvl="1"/>
            <a:r>
              <a:rPr lang="de-CH" altLang="de-DE" dirty="0"/>
              <a:t>Forscher der ETH (</a:t>
            </a:r>
            <a:r>
              <a:rPr lang="de-CH" altLang="de-DE" sz="1350" i="1" dirty="0"/>
              <a:t>Philippe </a:t>
            </a:r>
            <a:r>
              <a:rPr lang="de-CH" altLang="de-DE" sz="1350" i="1" dirty="0" smtClean="0"/>
              <a:t>Matile </a:t>
            </a:r>
            <a:r>
              <a:rPr lang="de-CH" altLang="de-DE" i="1" baseline="30000" dirty="0" smtClean="0"/>
              <a:t>3</a:t>
            </a:r>
            <a:r>
              <a:rPr lang="de-CH" altLang="de-DE" dirty="0" smtClean="0"/>
              <a:t>) </a:t>
            </a:r>
            <a:r>
              <a:rPr lang="de-CH" altLang="de-DE" dirty="0"/>
              <a:t>und FAC (</a:t>
            </a:r>
            <a:r>
              <a:rPr lang="de-CH" altLang="de-DE" sz="1350" i="1" dirty="0"/>
              <a:t>Jean Marc </a:t>
            </a:r>
            <a:r>
              <a:rPr lang="de-CH" altLang="de-DE" sz="1350" i="1" dirty="0" smtClean="0"/>
              <a:t>Besson </a:t>
            </a:r>
            <a:r>
              <a:rPr lang="de-CH" altLang="de-DE" i="1" baseline="30000" dirty="0" smtClean="0"/>
              <a:t>4</a:t>
            </a:r>
            <a:r>
              <a:rPr lang="de-CH" altLang="de-DE" dirty="0" smtClean="0"/>
              <a:t>)</a:t>
            </a:r>
            <a:endParaRPr lang="de-CH" altLang="de-DE" dirty="0"/>
          </a:p>
          <a:p>
            <a:pPr lvl="1"/>
            <a:r>
              <a:rPr lang="de-CH" altLang="de-DE" dirty="0"/>
              <a:t>Verhandlungen im Nationalrat (</a:t>
            </a:r>
            <a:r>
              <a:rPr lang="de-CH" altLang="de-DE" sz="1350" i="1" dirty="0"/>
              <a:t>Heinrich </a:t>
            </a:r>
            <a:r>
              <a:rPr lang="de-CH" altLang="de-DE" sz="1350" i="1" dirty="0" smtClean="0"/>
              <a:t>Schalcher </a:t>
            </a:r>
            <a:r>
              <a:rPr lang="de-CH" altLang="de-DE" sz="1350" i="1" baseline="30000" dirty="0" smtClean="0"/>
              <a:t>5</a:t>
            </a:r>
            <a:r>
              <a:rPr lang="de-CH" altLang="de-DE" dirty="0" smtClean="0"/>
              <a:t>)</a:t>
            </a:r>
            <a:endParaRPr lang="de-CH" altLang="de-DE" dirty="0"/>
          </a:p>
          <a:p>
            <a:endParaRPr lang="de-CH" altLang="de-DE" dirty="0" smtClean="0"/>
          </a:p>
          <a:p>
            <a:r>
              <a:rPr lang="de-CH" altLang="de-DE" dirty="0" smtClean="0"/>
              <a:t>Agroscope </a:t>
            </a:r>
            <a:r>
              <a:rPr lang="de-CH" altLang="de-DE" dirty="0"/>
              <a:t>(FAC Liebefeld) und FiBL </a:t>
            </a:r>
            <a:r>
              <a:rPr lang="de-CH" altLang="de-DE" dirty="0" smtClean="0"/>
              <a:t>1973 mit Planung und Ausführung des DOK-Versuchs beauftragt </a:t>
            </a:r>
          </a:p>
          <a:p>
            <a:r>
              <a:rPr lang="de-CH" altLang="de-DE" dirty="0" smtClean="0"/>
              <a:t>Ziel</a:t>
            </a:r>
            <a:r>
              <a:rPr lang="de-CH" altLang="de-DE" dirty="0"/>
              <a:t>: </a:t>
            </a:r>
            <a:r>
              <a:rPr lang="de-CH" altLang="de-DE" dirty="0" smtClean="0"/>
              <a:t>Ist </a:t>
            </a:r>
            <a:r>
              <a:rPr lang="de-CH" altLang="de-DE" dirty="0"/>
              <a:t>Bio überhaupt machbar?</a:t>
            </a:r>
          </a:p>
          <a:p>
            <a:r>
              <a:rPr lang="de-CH" altLang="de-DE" dirty="0"/>
              <a:t>Seit </a:t>
            </a:r>
            <a:r>
              <a:rPr lang="de-CH" altLang="de-DE" dirty="0" smtClean="0"/>
              <a:t>1990er </a:t>
            </a:r>
            <a:r>
              <a:rPr lang="de-CH" altLang="de-DE" dirty="0"/>
              <a:t>Jahren </a:t>
            </a:r>
            <a:r>
              <a:rPr lang="de-CH" altLang="de-DE" dirty="0" smtClean="0"/>
              <a:t>biologische </a:t>
            </a:r>
            <a:r>
              <a:rPr lang="de-CH" altLang="de-DE" dirty="0"/>
              <a:t>Parameter der Bodenqualität </a:t>
            </a:r>
            <a:r>
              <a:rPr lang="de-CH" altLang="de-DE" dirty="0" smtClean="0"/>
              <a:t>ermittelt</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a:t>
            </a:fld>
            <a:endParaRPr lang="de-DE" altLang="de-DE" dirty="0" smtClean="0"/>
          </a:p>
        </p:txBody>
      </p:sp>
      <p:pic>
        <p:nvPicPr>
          <p:cNvPr id="15" name="Inhaltsplatzhalt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61" y="1640255"/>
            <a:ext cx="1006679" cy="1143000"/>
          </a:xfrm>
          <a:prstGeom prst="rect">
            <a:avLst/>
          </a:prstGeom>
        </p:spPr>
      </p:pic>
      <p:pic>
        <p:nvPicPr>
          <p:cNvPr id="16" name="Inhaltsplatzhalt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323" y="1631796"/>
            <a:ext cx="835224" cy="1146147"/>
          </a:xfrm>
          <a:prstGeom prst="rect">
            <a:avLst/>
          </a:prstGeom>
        </p:spPr>
      </p:pic>
      <p:pic>
        <p:nvPicPr>
          <p:cNvPr id="17" name="Inhaltsplatzhalt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295" y="1647875"/>
            <a:ext cx="987552" cy="1127760"/>
          </a:xfrm>
          <a:prstGeom prst="rect">
            <a:avLst/>
          </a:prstGeom>
        </p:spPr>
      </p:pic>
      <p:pic>
        <p:nvPicPr>
          <p:cNvPr id="18" name="Inhaltsplatzhalter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3595" y="1647875"/>
            <a:ext cx="695004" cy="1152244"/>
          </a:xfrm>
          <a:prstGeom prst="rect">
            <a:avLst/>
          </a:prstGeom>
        </p:spPr>
      </p:pic>
      <p:pic>
        <p:nvPicPr>
          <p:cNvPr id="19" name="Inhaltsplatzhalter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702" y="1644853"/>
            <a:ext cx="960895" cy="1134657"/>
          </a:xfrm>
          <a:prstGeom prst="rect">
            <a:avLst/>
          </a:prstGeom>
        </p:spPr>
      </p:pic>
    </p:spTree>
    <p:extLst>
      <p:ext uri="{BB962C8B-B14F-4D97-AF65-F5344CB8AC3E}">
        <p14:creationId xmlns:p14="http://schemas.microsoft.com/office/powerpoint/2010/main" val="299036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Bodenstruktur</a:t>
            </a:r>
          </a:p>
        </p:txBody>
      </p:sp>
      <p:sp>
        <p:nvSpPr>
          <p:cNvPr id="3" name="Inhaltsplatzhalter 2"/>
          <p:cNvSpPr>
            <a:spLocks noGrp="1"/>
          </p:cNvSpPr>
          <p:nvPr>
            <p:ph idx="12"/>
          </p:nvPr>
        </p:nvSpPr>
        <p:spPr/>
        <p:txBody>
          <a:bodyPr/>
          <a:lstStyle/>
          <a:p>
            <a:r>
              <a:rPr lang="de-CH" dirty="0" smtClean="0"/>
              <a:t>Kohlenstoffverteilung</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r>
              <a:rPr lang="de-CH" altLang="de-DE" dirty="0"/>
              <a:t>Kohlenstoffverteilung in den </a:t>
            </a:r>
            <a:r>
              <a:rPr lang="de-CH" altLang="de-DE" dirty="0" smtClean="0"/>
              <a:t>Korngrössenfraktionen</a:t>
            </a:r>
            <a:endParaRPr lang="de-DE"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39</a:t>
            </a:fld>
            <a:endParaRPr lang="de-DE" altLang="de-DE" dirty="0" smtClean="0"/>
          </a:p>
        </p:txBody>
      </p:sp>
      <p:sp>
        <p:nvSpPr>
          <p:cNvPr id="8" name="Inhaltsplatzhalter 7"/>
          <p:cNvSpPr>
            <a:spLocks noGrp="1"/>
          </p:cNvSpPr>
          <p:nvPr>
            <p:ph sz="quarter" idx="25"/>
          </p:nvPr>
        </p:nvSpPr>
        <p:spPr/>
        <p:txBody>
          <a:bodyPr/>
          <a:lstStyle/>
          <a:p>
            <a:r>
              <a:rPr lang="de-CH" altLang="de-DE" dirty="0" smtClean="0"/>
              <a:t>Auf </a:t>
            </a:r>
            <a:r>
              <a:rPr lang="de-CH" altLang="de-DE" dirty="0"/>
              <a:t>höheren C-Gehalt im Schluff beruht </a:t>
            </a:r>
            <a:r>
              <a:rPr lang="de-CH" altLang="de-DE" dirty="0" smtClean="0"/>
              <a:t> </a:t>
            </a:r>
            <a:r>
              <a:rPr lang="de-CH" altLang="de-DE" dirty="0"/>
              <a:t>geringere </a:t>
            </a:r>
            <a:r>
              <a:rPr lang="de-CH" altLang="de-DE" dirty="0" smtClean="0"/>
              <a:t>Verschlämmungs-neigung </a:t>
            </a:r>
            <a:r>
              <a:rPr lang="de-CH" altLang="de-DE" dirty="0"/>
              <a:t>der biologisch-dynamischen </a:t>
            </a:r>
            <a:r>
              <a:rPr lang="de-CH" altLang="de-DE" dirty="0" smtClean="0"/>
              <a:t>Böden</a:t>
            </a:r>
            <a:endParaRPr lang="de-DE" altLang="de-DE" dirty="0"/>
          </a:p>
        </p:txBody>
      </p:sp>
      <p:pic>
        <p:nvPicPr>
          <p:cNvPr id="9" name="Picture 28" descr="D:\AA Res\AA-Kommunikation\AA-Projekte in Arbeit\Foliensammlung\FS_in_PPT\03 Hintergrund\03.16\Grafik C-KG_03.16.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59546" y="2013554"/>
            <a:ext cx="4128478" cy="405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126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Bodenstruktur</a:t>
            </a:r>
            <a:endParaRPr lang="de-CH" dirty="0"/>
          </a:p>
        </p:txBody>
      </p:sp>
      <p:sp>
        <p:nvSpPr>
          <p:cNvPr id="3" name="Inhaltsplatzhalter 2"/>
          <p:cNvSpPr>
            <a:spLocks noGrp="1"/>
          </p:cNvSpPr>
          <p:nvPr>
            <p:ph idx="12"/>
          </p:nvPr>
        </p:nvSpPr>
        <p:spPr/>
        <p:txBody>
          <a:bodyPr/>
          <a:lstStyle/>
          <a:p>
            <a:r>
              <a:rPr lang="de-CH" dirty="0" smtClean="0"/>
              <a:t>Zusammenfassung</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Entwicklung des Humusgehalts</a:t>
            </a:r>
          </a:p>
          <a:p>
            <a:pPr lvl="1"/>
            <a:r>
              <a:rPr lang="de-CH" dirty="0" smtClean="0"/>
              <a:t>Konstant: D2</a:t>
            </a:r>
          </a:p>
          <a:p>
            <a:pPr lvl="1"/>
            <a:r>
              <a:rPr lang="de-CH" dirty="0" smtClean="0"/>
              <a:t>Langsame Abnahme: O2, K2</a:t>
            </a:r>
          </a:p>
          <a:p>
            <a:pPr lvl="1"/>
            <a:r>
              <a:rPr lang="de-CH" dirty="0" smtClean="0"/>
              <a:t>Starke Abnahme: M, N, D1, O1, K1 </a:t>
            </a:r>
            <a:endParaRPr lang="de-CH" dirty="0"/>
          </a:p>
          <a:p>
            <a:pPr lvl="1"/>
            <a:r>
              <a:rPr lang="de-CH" dirty="0" smtClean="0"/>
              <a:t>Reduktion der Hofdüngergaben beschleunigt den Humusschwund </a:t>
            </a:r>
          </a:p>
          <a:p>
            <a:pPr marL="72000" lvl="1" indent="0">
              <a:buNone/>
            </a:pPr>
            <a:endParaRPr lang="de-CH" dirty="0"/>
          </a:p>
          <a:p>
            <a:pPr indent="-288000"/>
            <a:r>
              <a:rPr lang="de-CH" dirty="0" smtClean="0"/>
              <a:t>Krümelstabilität wird beeinflusst durch</a:t>
            </a:r>
          </a:p>
          <a:p>
            <a:pPr lvl="1"/>
            <a:r>
              <a:rPr lang="de-CH" dirty="0" smtClean="0"/>
              <a:t>Humusgehalt</a:t>
            </a:r>
          </a:p>
          <a:p>
            <a:pPr lvl="1"/>
            <a:r>
              <a:rPr lang="de-CH" dirty="0" smtClean="0"/>
              <a:t>Kalkzustand (pH?) </a:t>
            </a:r>
          </a:p>
          <a:p>
            <a:pPr lvl="1"/>
            <a:endParaRPr lang="de-CH" dirty="0"/>
          </a:p>
          <a:p>
            <a:r>
              <a:rPr lang="de-CH" dirty="0" smtClean="0"/>
              <a:t>Geringere </a:t>
            </a:r>
            <a:r>
              <a:rPr lang="de-CH" dirty="0"/>
              <a:t>Verschlämmungsneigung dank höherem C-Gehalt im Schluff bei bio-dynamisch</a:t>
            </a:r>
          </a:p>
          <a:p>
            <a:pPr marL="72000" lvl="1" indent="0">
              <a:buNone/>
            </a:pP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40</a:t>
            </a:fld>
            <a:endParaRPr lang="de-DE" altLang="de-DE" dirty="0" smtClean="0"/>
          </a:p>
        </p:txBody>
      </p:sp>
    </p:spTree>
    <p:extLst>
      <p:ext uri="{BB962C8B-B14F-4D97-AF65-F5344CB8AC3E}">
        <p14:creationId xmlns:p14="http://schemas.microsoft.com/office/powerpoint/2010/main" val="3135801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7042" y="1553724"/>
            <a:ext cx="4932091" cy="4255377"/>
          </a:xfrm>
        </p:spPr>
      </p:pic>
      <p:sp>
        <p:nvSpPr>
          <p:cNvPr id="2" name="Titel 1"/>
          <p:cNvSpPr>
            <a:spLocks noGrp="1"/>
          </p:cNvSpPr>
          <p:nvPr>
            <p:ph type="title"/>
          </p:nvPr>
        </p:nvSpPr>
        <p:spPr/>
        <p:txBody>
          <a:bodyPr/>
          <a:lstStyle/>
          <a:p>
            <a:r>
              <a:rPr lang="de-CH" dirty="0" smtClean="0"/>
              <a:t>DOK-Versuch: Bodenbiologie</a:t>
            </a:r>
            <a:endParaRPr lang="de-CH" dirty="0"/>
          </a:p>
        </p:txBody>
      </p:sp>
      <p:sp>
        <p:nvSpPr>
          <p:cNvPr id="3" name="Inhaltsplatzhalter 2"/>
          <p:cNvSpPr>
            <a:spLocks noGrp="1"/>
          </p:cNvSpPr>
          <p:nvPr>
            <p:ph idx="12"/>
          </p:nvPr>
        </p:nvSpPr>
        <p:spPr/>
        <p:txBody>
          <a:bodyPr/>
          <a:lstStyle/>
          <a:p>
            <a:r>
              <a:rPr lang="de-CH" dirty="0" smtClean="0"/>
              <a:t>Mikroorganismen bilden Humus</a:t>
            </a:r>
            <a:endParaRPr lang="de-CH" dirty="0"/>
          </a:p>
        </p:txBody>
      </p:sp>
      <p:sp>
        <p:nvSpPr>
          <p:cNvPr id="6" name="Inhaltsplatzhalter 5"/>
          <p:cNvSpPr>
            <a:spLocks noGrp="1"/>
          </p:cNvSpPr>
          <p:nvPr>
            <p:ph sz="quarter" idx="21"/>
          </p:nvPr>
        </p:nvSpPr>
        <p:spPr/>
        <p:txBody>
          <a:bodyPr/>
          <a:lstStyle/>
          <a:p>
            <a:endParaRPr lang="de-CH" baseline="-25000" dirty="0"/>
          </a:p>
          <a:p>
            <a:endParaRPr lang="de-CH" dirty="0" smtClean="0"/>
          </a:p>
          <a:p>
            <a:endParaRPr lang="de-CH" dirty="0"/>
          </a:p>
          <a:p>
            <a:endParaRPr lang="de-CH" dirty="0" smtClean="0"/>
          </a:p>
          <a:p>
            <a:endParaRPr lang="de-CH" dirty="0"/>
          </a:p>
          <a:p>
            <a:endParaRPr lang="de-CH" dirty="0" smtClean="0"/>
          </a:p>
          <a:p>
            <a:r>
              <a:rPr lang="de-CH" dirty="0" smtClean="0"/>
              <a:t>Zersetzung </a:t>
            </a:r>
            <a:r>
              <a:rPr lang="de-CH" dirty="0"/>
              <a:t>des organischen Materials </a:t>
            </a:r>
            <a:r>
              <a:rPr lang="de-CH" dirty="0" smtClean="0"/>
              <a:t>durch Mikroorganismen in</a:t>
            </a:r>
            <a:endParaRPr lang="de-CH" dirty="0"/>
          </a:p>
          <a:p>
            <a:pPr lvl="1"/>
            <a:r>
              <a:rPr lang="de-CH" dirty="0"/>
              <a:t>Humus </a:t>
            </a:r>
            <a:r>
              <a:rPr lang="de-CH" dirty="0" smtClean="0"/>
              <a:t/>
            </a:r>
            <a:br>
              <a:rPr lang="de-CH" dirty="0" smtClean="0"/>
            </a:br>
            <a:r>
              <a:rPr lang="de-CH" dirty="0" smtClean="0"/>
              <a:t>(</a:t>
            </a:r>
            <a:r>
              <a:rPr lang="de-CH" dirty="0"/>
              <a:t>Humifizierung) </a:t>
            </a:r>
          </a:p>
          <a:p>
            <a:pPr lvl="1"/>
            <a:r>
              <a:rPr lang="de-CH" dirty="0" smtClean="0"/>
              <a:t>Nährstoffe </a:t>
            </a:r>
            <a:br>
              <a:rPr lang="de-CH" dirty="0" smtClean="0"/>
            </a:br>
            <a:r>
              <a:rPr lang="de-CH" dirty="0" smtClean="0"/>
              <a:t>(Mineralisierung</a:t>
            </a:r>
            <a:r>
              <a:rPr lang="de-CH" dirty="0"/>
              <a:t>)</a:t>
            </a:r>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41</a:t>
            </a:fld>
            <a:endParaRPr lang="de-DE" altLang="de-DE" dirty="0" smtClean="0"/>
          </a:p>
        </p:txBody>
      </p:sp>
      <p:sp>
        <p:nvSpPr>
          <p:cNvPr id="4" name="Inhaltsplatzhalter 3"/>
          <p:cNvSpPr>
            <a:spLocks noGrp="1"/>
          </p:cNvSpPr>
          <p:nvPr>
            <p:ph idx="14"/>
          </p:nvPr>
        </p:nvSpPr>
        <p:spPr/>
        <p:txBody>
          <a:bodyPr/>
          <a:lstStyle/>
          <a:p>
            <a:r>
              <a:rPr lang="de-CH" dirty="0" smtClean="0"/>
              <a:t>Bild: FiBL</a:t>
            </a:r>
            <a:endParaRPr lang="de-CH" dirty="0"/>
          </a:p>
        </p:txBody>
      </p:sp>
      <p:sp>
        <p:nvSpPr>
          <p:cNvPr id="5" name="Pfeil nach rechts 4"/>
          <p:cNvSpPr/>
          <p:nvPr/>
        </p:nvSpPr>
        <p:spPr>
          <a:xfrm rot="5400000" flipV="1">
            <a:off x="1950898" y="2175079"/>
            <a:ext cx="2265800" cy="14914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smtClean="0">
                <a:solidFill>
                  <a:schemeClr val="tx1"/>
                </a:solidFill>
              </a:rPr>
              <a:t>C-Eintrag</a:t>
            </a:r>
            <a:r>
              <a:rPr lang="de-CH" sz="1400" dirty="0" smtClean="0">
                <a:solidFill>
                  <a:schemeClr val="tx1"/>
                </a:solidFill>
              </a:rPr>
              <a:t> </a:t>
            </a:r>
            <a:br>
              <a:rPr lang="de-CH" sz="1400" dirty="0" smtClean="0">
                <a:solidFill>
                  <a:schemeClr val="tx1"/>
                </a:solidFill>
              </a:rPr>
            </a:br>
            <a:r>
              <a:rPr lang="de-CH" sz="1400" dirty="0" smtClean="0">
                <a:solidFill>
                  <a:schemeClr val="tx1"/>
                </a:solidFill>
              </a:rPr>
              <a:t>Pflanzenrückstände </a:t>
            </a:r>
            <a:br>
              <a:rPr lang="de-CH" sz="1400" dirty="0" smtClean="0">
                <a:solidFill>
                  <a:schemeClr val="tx1"/>
                </a:solidFill>
              </a:rPr>
            </a:br>
            <a:r>
              <a:rPr lang="de-CH" sz="1400" dirty="0" smtClean="0">
                <a:solidFill>
                  <a:schemeClr val="tx1"/>
                </a:solidFill>
              </a:rPr>
              <a:t>Hofdünger</a:t>
            </a:r>
            <a:endParaRPr lang="de-CH" sz="1400" dirty="0">
              <a:solidFill>
                <a:schemeClr val="tx1"/>
              </a:solidFill>
            </a:endParaRPr>
          </a:p>
        </p:txBody>
      </p:sp>
      <p:sp>
        <p:nvSpPr>
          <p:cNvPr id="11" name="Pfeil nach rechts 10"/>
          <p:cNvSpPr/>
          <p:nvPr/>
        </p:nvSpPr>
        <p:spPr>
          <a:xfrm rot="2722202">
            <a:off x="727425" y="2500477"/>
            <a:ext cx="1815768" cy="1011881"/>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smtClean="0">
                <a:solidFill>
                  <a:schemeClr val="tx1"/>
                </a:solidFill>
              </a:rPr>
              <a:t>Mineralisierung </a:t>
            </a:r>
            <a:br>
              <a:rPr lang="de-CH" sz="1400" b="1" dirty="0" smtClean="0">
                <a:solidFill>
                  <a:schemeClr val="tx1"/>
                </a:solidFill>
              </a:rPr>
            </a:br>
            <a:r>
              <a:rPr lang="de-CH" sz="1400" dirty="0" smtClean="0">
                <a:solidFill>
                  <a:schemeClr val="tx1"/>
                </a:solidFill>
              </a:rPr>
              <a:t>CO</a:t>
            </a:r>
            <a:r>
              <a:rPr lang="de-CH" sz="1400" baseline="-25000" dirty="0" smtClean="0">
                <a:solidFill>
                  <a:schemeClr val="tx1"/>
                </a:solidFill>
              </a:rPr>
              <a:t>2</a:t>
            </a:r>
            <a:endParaRPr lang="de-CH" sz="1400" baseline="-25000" dirty="0">
              <a:solidFill>
                <a:schemeClr val="tx1"/>
              </a:solidFill>
            </a:endParaRPr>
          </a:p>
        </p:txBody>
      </p:sp>
      <p:sp>
        <p:nvSpPr>
          <p:cNvPr id="14" name="Pfeil nach rechts 13"/>
          <p:cNvSpPr/>
          <p:nvPr/>
        </p:nvSpPr>
        <p:spPr>
          <a:xfrm rot="18782540" flipH="1">
            <a:off x="3553515" y="2366552"/>
            <a:ext cx="2160240" cy="99060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smtClean="0">
                <a:solidFill>
                  <a:schemeClr val="tx1"/>
                </a:solidFill>
              </a:rPr>
              <a:t>Milieu (pH), Stress</a:t>
            </a:r>
            <a:br>
              <a:rPr lang="de-CH" sz="1400" b="1" dirty="0" smtClean="0">
                <a:solidFill>
                  <a:schemeClr val="tx1"/>
                </a:solidFill>
              </a:rPr>
            </a:br>
            <a:r>
              <a:rPr lang="de-CH" sz="1400" b="1" dirty="0" smtClean="0">
                <a:solidFill>
                  <a:schemeClr val="tx1"/>
                </a:solidFill>
              </a:rPr>
              <a:t>Kulturmassnahmen</a:t>
            </a:r>
            <a:endParaRPr lang="de-CH" sz="1400" baseline="-25000" dirty="0">
              <a:solidFill>
                <a:schemeClr val="tx1"/>
              </a:solidFill>
            </a:endParaRPr>
          </a:p>
        </p:txBody>
      </p:sp>
      <p:sp>
        <p:nvSpPr>
          <p:cNvPr id="15" name="Ellipse 14"/>
          <p:cNvSpPr/>
          <p:nvPr/>
        </p:nvSpPr>
        <p:spPr>
          <a:xfrm>
            <a:off x="892206" y="3953007"/>
            <a:ext cx="1368152" cy="14186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stabil</a:t>
            </a:r>
          </a:p>
          <a:p>
            <a:pPr algn="ctr"/>
            <a:r>
              <a:rPr lang="de-CH" sz="1400" dirty="0">
                <a:solidFill>
                  <a:schemeClr val="tx1"/>
                </a:solidFill>
              </a:rPr>
              <a:t> </a:t>
            </a:r>
            <a:br>
              <a:rPr lang="de-CH" sz="1400" dirty="0">
                <a:solidFill>
                  <a:schemeClr val="tx1"/>
                </a:solidFill>
              </a:rPr>
            </a:br>
            <a:r>
              <a:rPr lang="de-CH" sz="1400" b="1" dirty="0">
                <a:solidFill>
                  <a:schemeClr val="tx1"/>
                </a:solidFill>
              </a:rPr>
              <a:t>Humus</a:t>
            </a:r>
          </a:p>
          <a:p>
            <a:pPr algn="ctr"/>
            <a:r>
              <a:rPr lang="de-CH" sz="1400" dirty="0">
                <a:solidFill>
                  <a:schemeClr val="tx1"/>
                </a:solidFill>
              </a:rPr>
              <a:t> </a:t>
            </a:r>
          </a:p>
          <a:p>
            <a:pPr algn="ctr"/>
            <a:r>
              <a:rPr lang="de-CH" sz="1400" dirty="0" smtClean="0">
                <a:solidFill>
                  <a:schemeClr val="tx1"/>
                </a:solidFill>
              </a:rPr>
              <a:t>labil</a:t>
            </a:r>
            <a:endParaRPr lang="de-CH" sz="1400" dirty="0">
              <a:solidFill>
                <a:schemeClr val="tx1"/>
              </a:solidFill>
            </a:endParaRPr>
          </a:p>
        </p:txBody>
      </p:sp>
      <p:sp>
        <p:nvSpPr>
          <p:cNvPr id="16" name="Pfeil nach links und rechts 15"/>
          <p:cNvSpPr/>
          <p:nvPr/>
        </p:nvSpPr>
        <p:spPr>
          <a:xfrm>
            <a:off x="2352835" y="4475888"/>
            <a:ext cx="917401" cy="413006"/>
          </a:xfrm>
          <a:prstGeom prst="leftRightArrow">
            <a:avLst/>
          </a:prstGeom>
          <a:solidFill>
            <a:srgbClr val="6AD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Ellipse 16"/>
          <p:cNvSpPr/>
          <p:nvPr/>
        </p:nvSpPr>
        <p:spPr>
          <a:xfrm>
            <a:off x="3270236" y="5283852"/>
            <a:ext cx="2298862" cy="434730"/>
          </a:xfrm>
          <a:prstGeom prst="ellipse">
            <a:avLst/>
          </a:prstGeom>
          <a:solidFill>
            <a:srgbClr val="F69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Mikroorganismen</a:t>
            </a:r>
          </a:p>
        </p:txBody>
      </p:sp>
      <p:sp>
        <p:nvSpPr>
          <p:cNvPr id="8" name="Ellipse 7"/>
          <p:cNvSpPr/>
          <p:nvPr/>
        </p:nvSpPr>
        <p:spPr>
          <a:xfrm>
            <a:off x="3362530" y="3953007"/>
            <a:ext cx="2105002" cy="1418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smtClean="0">
                <a:solidFill>
                  <a:schemeClr val="tx1"/>
                </a:solidFill>
              </a:rPr>
              <a:t>Mikrobielle Biomasse </a:t>
            </a:r>
            <a:br>
              <a:rPr lang="de-CH" sz="1400" b="1" dirty="0" smtClean="0">
                <a:solidFill>
                  <a:schemeClr val="tx1"/>
                </a:solidFill>
              </a:rPr>
            </a:br>
            <a:r>
              <a:rPr lang="de-CH" sz="1400" dirty="0" smtClean="0">
                <a:solidFill>
                  <a:schemeClr val="tx1"/>
                </a:solidFill>
              </a:rPr>
              <a:t>Bakterien, Pilze, Protozoen, Algen </a:t>
            </a:r>
            <a:endParaRPr lang="de-CH" sz="1400" dirty="0">
              <a:solidFill>
                <a:schemeClr val="tx1"/>
              </a:solidFill>
            </a:endParaRPr>
          </a:p>
        </p:txBody>
      </p:sp>
    </p:spTree>
    <p:extLst>
      <p:ext uri="{BB962C8B-B14F-4D97-AF65-F5344CB8AC3E}">
        <p14:creationId xmlns:p14="http://schemas.microsoft.com/office/powerpoint/2010/main" val="2760931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de-CH" dirty="0" smtClean="0"/>
              <a:t>DOK-Versuch: Bodenbiologie</a:t>
            </a:r>
            <a:endParaRPr lang="de-CH" dirty="0"/>
          </a:p>
        </p:txBody>
      </p:sp>
      <p:sp>
        <p:nvSpPr>
          <p:cNvPr id="17" name="Inhaltsplatzhalter 16"/>
          <p:cNvSpPr>
            <a:spLocks noGrp="1"/>
          </p:cNvSpPr>
          <p:nvPr>
            <p:ph idx="12"/>
          </p:nvPr>
        </p:nvSpPr>
        <p:spPr/>
        <p:txBody>
          <a:bodyPr/>
          <a:lstStyle/>
          <a:p>
            <a:r>
              <a:rPr lang="de-CH" dirty="0" smtClean="0"/>
              <a:t>Mikrobielle Biomasse</a:t>
            </a:r>
            <a:endParaRPr lang="de-CH" dirty="0"/>
          </a:p>
        </p:txBody>
      </p:sp>
      <p:sp>
        <p:nvSpPr>
          <p:cNvPr id="7" name="Fußzeilenplatzhalter 6"/>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42</a:t>
            </a:fld>
            <a:endParaRPr lang="de-DE" altLang="de-DE" dirty="0" smtClean="0"/>
          </a:p>
        </p:txBody>
      </p:sp>
      <p:pic>
        <p:nvPicPr>
          <p:cNvPr id="3" name="Inhaltsplatzhalter 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1021393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Bodenbiologie</a:t>
            </a:r>
            <a:endParaRPr lang="de-CH" dirty="0"/>
          </a:p>
        </p:txBody>
      </p:sp>
      <p:sp>
        <p:nvSpPr>
          <p:cNvPr id="3" name="Inhaltsplatzhalter 2"/>
          <p:cNvSpPr>
            <a:spLocks noGrp="1"/>
          </p:cNvSpPr>
          <p:nvPr>
            <p:ph idx="12"/>
          </p:nvPr>
        </p:nvSpPr>
        <p:spPr/>
        <p:txBody>
          <a:bodyPr/>
          <a:lstStyle/>
          <a:p>
            <a:r>
              <a:rPr lang="de-CH" dirty="0" smtClean="0"/>
              <a:t>Kohlenstofffraktionen</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Verhältnis von mikrobiellem Kohlenstoff zum gesamten organischen Kohlenstoff</a:t>
            </a:r>
            <a:endParaRPr lang="de-DE"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43</a:t>
            </a:fld>
            <a:endParaRPr lang="de-DE" altLang="de-DE" dirty="0" smtClean="0"/>
          </a:p>
        </p:txBody>
      </p:sp>
      <p:sp>
        <p:nvSpPr>
          <p:cNvPr id="8" name="Inhaltsplatzhalter 7"/>
          <p:cNvSpPr>
            <a:spLocks noGrp="1"/>
          </p:cNvSpPr>
          <p:nvPr>
            <p:ph sz="quarter" idx="25"/>
          </p:nvPr>
        </p:nvSpPr>
        <p:spPr/>
        <p:txBody>
          <a:bodyPr anchor="t" anchorCtr="0"/>
          <a:lstStyle/>
          <a:p>
            <a:endParaRPr lang="de-CH" altLang="de-DE" dirty="0" smtClean="0"/>
          </a:p>
          <a:p>
            <a:endParaRPr lang="de-CH" altLang="de-DE" dirty="0" smtClean="0"/>
          </a:p>
          <a:p>
            <a:r>
              <a:rPr lang="de-CH" altLang="de-DE" dirty="0" smtClean="0"/>
              <a:t>Anteil </a:t>
            </a:r>
            <a:r>
              <a:rPr lang="de-CH" altLang="de-DE" dirty="0"/>
              <a:t>Mikroorganis-men an </a:t>
            </a:r>
            <a:r>
              <a:rPr lang="de-CH" altLang="de-DE" dirty="0" smtClean="0"/>
              <a:t>organischer </a:t>
            </a:r>
            <a:r>
              <a:rPr lang="de-CH" altLang="de-DE" dirty="0"/>
              <a:t>Substanz zeigt </a:t>
            </a:r>
            <a:r>
              <a:rPr lang="de-CH" altLang="de-DE" dirty="0" smtClean="0"/>
              <a:t> </a:t>
            </a:r>
            <a:r>
              <a:rPr lang="de-CH" altLang="de-DE" dirty="0"/>
              <a:t>Belebtheitsgrad des Bodens</a:t>
            </a:r>
            <a:endParaRPr lang="de-DE" altLang="de-DE" dirty="0"/>
          </a:p>
        </p:txBody>
      </p:sp>
      <p:pic>
        <p:nvPicPr>
          <p:cNvPr id="12" name="Picture 25" descr="D:\AA Res\AA-Kommunikation\AA-Projekte in Arbeit\Foliensammlung\FS_in_PPT\03 Hintergrund\03.21\Grafik 05 CmicCorg-Tiefe.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755576" y="2249026"/>
            <a:ext cx="4763482" cy="37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475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Bodenbiologie</a:t>
            </a:r>
            <a:endParaRPr lang="de-CH" dirty="0"/>
          </a:p>
        </p:txBody>
      </p:sp>
      <p:sp>
        <p:nvSpPr>
          <p:cNvPr id="3" name="Inhaltsplatzhalter 2"/>
          <p:cNvSpPr>
            <a:spLocks noGrp="1"/>
          </p:cNvSpPr>
          <p:nvPr>
            <p:ph idx="12"/>
          </p:nvPr>
        </p:nvSpPr>
        <p:spPr/>
        <p:txBody>
          <a:bodyPr/>
          <a:lstStyle/>
          <a:p>
            <a:r>
              <a:rPr lang="de-CH" dirty="0" smtClean="0"/>
              <a:t>Kohlenstofffraktionen</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Veratmung und Zunahme der mikrobiellen Biomasse nach </a:t>
            </a:r>
            <a:r>
              <a:rPr lang="de-CH" altLang="de-DE" dirty="0" smtClean="0"/>
              <a:t>Strohzugabe</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44</a:t>
            </a:fld>
            <a:endParaRPr lang="de-DE" altLang="de-DE" dirty="0" smtClean="0"/>
          </a:p>
        </p:txBody>
      </p:sp>
      <p:sp>
        <p:nvSpPr>
          <p:cNvPr id="8" name="Inhaltsplatzhalter 7"/>
          <p:cNvSpPr>
            <a:spLocks noGrp="1"/>
          </p:cNvSpPr>
          <p:nvPr>
            <p:ph sz="quarter" idx="25"/>
          </p:nvPr>
        </p:nvSpPr>
        <p:spPr>
          <a:xfrm>
            <a:off x="6339792" y="2060848"/>
            <a:ext cx="2408671" cy="3756085"/>
          </a:xfrm>
        </p:spPr>
        <p:txBody>
          <a:bodyPr anchor="t" anchorCtr="0"/>
          <a:lstStyle/>
          <a:p>
            <a:pPr>
              <a:spcBef>
                <a:spcPct val="50000"/>
              </a:spcBef>
            </a:pPr>
            <a:endParaRPr lang="de-CH" altLang="de-DE" dirty="0" smtClean="0"/>
          </a:p>
          <a:p>
            <a:pPr>
              <a:spcBef>
                <a:spcPct val="50000"/>
              </a:spcBef>
            </a:pPr>
            <a:endParaRPr lang="de-CH" altLang="de-DE" dirty="0"/>
          </a:p>
          <a:p>
            <a:pPr>
              <a:spcBef>
                <a:spcPct val="50000"/>
              </a:spcBef>
            </a:pPr>
            <a:r>
              <a:rPr lang="de-CH" altLang="de-DE" dirty="0" smtClean="0"/>
              <a:t>In </a:t>
            </a:r>
            <a:r>
              <a:rPr lang="de-CH" altLang="de-DE" dirty="0"/>
              <a:t>Bioverfahren laufen </a:t>
            </a:r>
            <a:r>
              <a:rPr lang="de-CH" altLang="de-DE" dirty="0" smtClean="0"/>
              <a:t>Mineralisierungs- </a:t>
            </a:r>
            <a:r>
              <a:rPr lang="de-CH" altLang="de-DE" dirty="0"/>
              <a:t>und </a:t>
            </a:r>
            <a:r>
              <a:rPr lang="de-CH" altLang="de-DE" dirty="0" smtClean="0"/>
              <a:t>Humusaufbauprozesse </a:t>
            </a:r>
            <a:r>
              <a:rPr lang="de-CH" altLang="de-DE" dirty="0"/>
              <a:t>intensiver ab. </a:t>
            </a:r>
            <a:endParaRPr lang="de-CH" altLang="de-DE" dirty="0" smtClean="0"/>
          </a:p>
          <a:p>
            <a:pPr>
              <a:spcBef>
                <a:spcPct val="50000"/>
              </a:spcBef>
            </a:pPr>
            <a:r>
              <a:rPr lang="de-CH" altLang="de-DE" dirty="0" smtClean="0"/>
              <a:t>Über </a:t>
            </a:r>
            <a:r>
              <a:rPr lang="de-CH" altLang="de-DE" dirty="0"/>
              <a:t>die Jahre akkumuliert </a:t>
            </a:r>
            <a:r>
              <a:rPr lang="de-CH" altLang="de-DE" dirty="0" smtClean="0"/>
              <a:t>sich die </a:t>
            </a:r>
            <a:r>
              <a:rPr lang="de-CH" altLang="de-DE" dirty="0"/>
              <a:t>Kohlenstoffmenge im Boden.</a:t>
            </a:r>
            <a:endParaRPr lang="de-DE" altLang="de-DE" dirty="0"/>
          </a:p>
        </p:txBody>
      </p:sp>
      <p:sp>
        <p:nvSpPr>
          <p:cNvPr id="10" name="Inhaltsplatzhalter 9"/>
          <p:cNvSpPr>
            <a:spLocks noGrp="1"/>
          </p:cNvSpPr>
          <p:nvPr>
            <p:ph sz="quarter" idx="23"/>
          </p:nvPr>
        </p:nvSpPr>
        <p:spPr/>
        <p:txBody>
          <a:bodyPr/>
          <a:lstStyle/>
          <a:p>
            <a:endParaRPr lang="de-CH" dirty="0"/>
          </a:p>
        </p:txBody>
      </p:sp>
      <p:pic>
        <p:nvPicPr>
          <p:cNvPr id="16" name="Picture 29" descr="D:\AA Res\AA-Kommunikation\AA-Projekte in Arbeit\Foliensammlung\FS_in_PPT\03 Hintergrund\03.23\Grafik 6 Strohabb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7517"/>
            <a:ext cx="4313312" cy="40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786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Bodenbiologie</a:t>
            </a:r>
          </a:p>
        </p:txBody>
      </p:sp>
      <p:sp>
        <p:nvSpPr>
          <p:cNvPr id="3" name="Inhaltsplatzhalter 2"/>
          <p:cNvSpPr>
            <a:spLocks noGrp="1"/>
          </p:cNvSpPr>
          <p:nvPr>
            <p:ph idx="12"/>
          </p:nvPr>
        </p:nvSpPr>
        <p:spPr/>
        <p:txBody>
          <a:bodyPr/>
          <a:lstStyle/>
          <a:p>
            <a:r>
              <a:rPr lang="de-DE" altLang="de-CH" dirty="0" smtClean="0"/>
              <a:t>Dichtefraktionen</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45</a:t>
            </a:fld>
            <a:endParaRPr lang="de-DE" altLang="de-DE" dirty="0" smtClean="0"/>
          </a:p>
        </p:txBody>
      </p:sp>
      <p:sp>
        <p:nvSpPr>
          <p:cNvPr id="5" name="Rechteck 4"/>
          <p:cNvSpPr/>
          <p:nvPr/>
        </p:nvSpPr>
        <p:spPr>
          <a:xfrm>
            <a:off x="2774711" y="2595595"/>
            <a:ext cx="1872208" cy="461665"/>
          </a:xfrm>
          <a:prstGeom prst="rect">
            <a:avLst/>
          </a:prstGeom>
          <a:solidFill>
            <a:schemeClr val="bg2">
              <a:lumMod val="75000"/>
            </a:schemeClr>
          </a:solidFill>
        </p:spPr>
        <p:txBody>
          <a:bodyPr wrap="square" anchor="ctr" anchorCtr="0">
            <a:spAutoFit/>
          </a:bodyPr>
          <a:lstStyle/>
          <a:p>
            <a:pPr algn="ctr">
              <a:defRPr sz="1000"/>
            </a:pPr>
            <a:r>
              <a:rPr lang="de-CH" sz="1200" dirty="0">
                <a:solidFill>
                  <a:srgbClr val="000000"/>
                </a:solidFill>
                <a:latin typeface="Arial"/>
                <a:cs typeface="Arial"/>
              </a:rPr>
              <a:t>Je mehr Mikroben, desto weniger </a:t>
            </a:r>
            <a:r>
              <a:rPr lang="de-CH" sz="1200" dirty="0" smtClean="0">
                <a:solidFill>
                  <a:srgbClr val="000000"/>
                </a:solidFill>
                <a:latin typeface="Arial"/>
                <a:cs typeface="Arial"/>
              </a:rPr>
              <a:t>unzersetztes ... </a:t>
            </a:r>
            <a:endParaRPr lang="de-CH" sz="1200" dirty="0">
              <a:solidFill>
                <a:srgbClr val="000000"/>
              </a:solidFill>
              <a:latin typeface="Arial"/>
              <a:cs typeface="Arial"/>
            </a:endParaRPr>
          </a:p>
        </p:txBody>
      </p:sp>
      <p:sp>
        <p:nvSpPr>
          <p:cNvPr id="8" name="Rechteck 7"/>
          <p:cNvSpPr/>
          <p:nvPr/>
        </p:nvSpPr>
        <p:spPr>
          <a:xfrm>
            <a:off x="1763688" y="3573016"/>
            <a:ext cx="1872208" cy="576000"/>
          </a:xfrm>
          <a:prstGeom prst="rect">
            <a:avLst/>
          </a:prstGeom>
          <a:solidFill>
            <a:schemeClr val="bg2">
              <a:lumMod val="75000"/>
            </a:schemeClr>
          </a:solidFill>
        </p:spPr>
        <p:txBody>
          <a:bodyPr wrap="square" anchor="ctr" anchorCtr="0">
            <a:spAutoFit/>
          </a:bodyPr>
          <a:lstStyle/>
          <a:p>
            <a:pPr algn="ctr">
              <a:defRPr sz="1000"/>
            </a:pPr>
            <a:r>
              <a:rPr lang="de-CH" sz="1200" dirty="0">
                <a:solidFill>
                  <a:srgbClr val="000000"/>
                </a:solidFill>
                <a:latin typeface="Arial"/>
                <a:cs typeface="Arial"/>
              </a:rPr>
              <a:t>... dafür mehr stabiles organisches Material</a:t>
            </a:r>
          </a:p>
        </p:txBody>
      </p:sp>
      <p:sp>
        <p:nvSpPr>
          <p:cNvPr id="10" name="Rechtwinkliges Dreieck 9"/>
          <p:cNvSpPr/>
          <p:nvPr/>
        </p:nvSpPr>
        <p:spPr>
          <a:xfrm flipH="1" flipV="1">
            <a:off x="3710815" y="3044256"/>
            <a:ext cx="271578" cy="312736"/>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winkliges Dreieck 13"/>
          <p:cNvSpPr/>
          <p:nvPr/>
        </p:nvSpPr>
        <p:spPr>
          <a:xfrm flipH="1" flipV="1">
            <a:off x="3059832" y="4149016"/>
            <a:ext cx="271578" cy="312736"/>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488975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Bodenbiologie</a:t>
            </a:r>
            <a:endParaRPr lang="de-CH" dirty="0"/>
          </a:p>
        </p:txBody>
      </p:sp>
      <p:sp>
        <p:nvSpPr>
          <p:cNvPr id="3" name="Inhaltsplatzhalter 2"/>
          <p:cNvSpPr>
            <a:spLocks noGrp="1"/>
          </p:cNvSpPr>
          <p:nvPr>
            <p:ph idx="12"/>
          </p:nvPr>
        </p:nvSpPr>
        <p:spPr/>
        <p:txBody>
          <a:bodyPr/>
          <a:lstStyle/>
          <a:p>
            <a:r>
              <a:rPr lang="de-CH" dirty="0" smtClean="0"/>
              <a:t>Bodenenzyme</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Bodenenzyme als Zeiger mikrobieller </a:t>
            </a:r>
            <a:r>
              <a:rPr lang="de-CH" altLang="de-DE" dirty="0" smtClean="0"/>
              <a:t>Funktionen</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46</a:t>
            </a:fld>
            <a:endParaRPr lang="de-DE" altLang="de-DE" dirty="0" smtClean="0"/>
          </a:p>
        </p:txBody>
      </p:sp>
      <p:sp>
        <p:nvSpPr>
          <p:cNvPr id="8" name="Inhaltsplatzhalter 7"/>
          <p:cNvSpPr>
            <a:spLocks noGrp="1"/>
          </p:cNvSpPr>
          <p:nvPr>
            <p:ph sz="quarter" idx="25"/>
          </p:nvPr>
        </p:nvSpPr>
        <p:spPr/>
        <p:txBody>
          <a:bodyPr/>
          <a:lstStyle/>
          <a:p>
            <a:endParaRPr lang="de-DE" altLang="de-DE" dirty="0"/>
          </a:p>
        </p:txBody>
      </p:sp>
      <p:pic>
        <p:nvPicPr>
          <p:cNvPr id="16" name="Picture 27" descr="D:\AA Res\AA-Kommunikation\AA-Projekte in Arbeit\Foliensammlung\FS_in_PPT\03 Hintergrund\03.25\Grafik 7 Enzyme.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45826" y="2124102"/>
            <a:ext cx="4862278" cy="40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189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descr="Scem1"/>
          <p:cNvPicPr>
            <a:picLocks noGrp="1" noChangeAspect="1" noChangeArrowheads="1"/>
          </p:cNvPicPr>
          <p:nvPr>
            <p:ph sz="quarter" idx="17"/>
          </p:nvPr>
        </p:nvPicPr>
        <p:blipFill>
          <a:blip r:embed="rId2" cstate="screen">
            <a:extLst>
              <a:ext uri="{28A0092B-C50C-407E-A947-70E740481C1C}">
                <a14:useLocalDpi xmlns:a14="http://schemas.microsoft.com/office/drawing/2010/main" val="0"/>
              </a:ext>
            </a:extLst>
          </a:blip>
          <a:srcRect/>
          <a:stretch>
            <a:fillRect/>
          </a:stretch>
        </p:blipFill>
        <p:spPr bwMode="auto">
          <a:xfrm>
            <a:off x="2230549" y="1988840"/>
            <a:ext cx="2269443" cy="366742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de-CH" dirty="0" smtClean="0"/>
              <a:t>DOK-Versuch</a:t>
            </a:r>
            <a:endParaRPr lang="de-CH" dirty="0"/>
          </a:p>
        </p:txBody>
      </p:sp>
      <p:sp>
        <p:nvSpPr>
          <p:cNvPr id="8" name="Inhaltsplatzhalter 7"/>
          <p:cNvSpPr>
            <a:spLocks noGrp="1"/>
          </p:cNvSpPr>
          <p:nvPr>
            <p:ph idx="12"/>
          </p:nvPr>
        </p:nvSpPr>
        <p:spPr/>
        <p:txBody>
          <a:bodyPr/>
          <a:lstStyle/>
          <a:p>
            <a:r>
              <a:rPr lang="de-CH" dirty="0" smtClean="0"/>
              <a:t>Bodenleben beeinflusst Pflanzeneigenschaften</a:t>
            </a:r>
            <a:endParaRPr lang="de-CH" dirty="0"/>
          </a:p>
        </p:txBody>
      </p:sp>
      <p:sp>
        <p:nvSpPr>
          <p:cNvPr id="9" name="Inhaltsplatzhalter 8"/>
          <p:cNvSpPr>
            <a:spLocks noGrp="1"/>
          </p:cNvSpPr>
          <p:nvPr>
            <p:ph idx="14"/>
          </p:nvPr>
        </p:nvSpPr>
        <p:spPr>
          <a:xfrm>
            <a:off x="628650" y="6102208"/>
            <a:ext cx="7886700" cy="279120"/>
          </a:xfrm>
        </p:spPr>
        <p:txBody>
          <a:bodyPr/>
          <a:lstStyle/>
          <a:p>
            <a:r>
              <a:rPr lang="de-CH" dirty="0" smtClean="0"/>
              <a:t>Bild: </a:t>
            </a:r>
            <a:r>
              <a:rPr lang="de-CH" altLang="de-CH" dirty="0" smtClean="0"/>
              <a:t>IGZ, Grossbeeren</a:t>
            </a:r>
            <a:endParaRPr lang="de-CH" altLang="de-CH" dirty="0">
              <a:latin typeface="Times New Roman" panose="02020603050405020304" pitchFamily="18" charset="0"/>
            </a:endParaRP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47</a:t>
            </a:fld>
            <a:endParaRPr lang="de-DE" altLang="de-DE" dirty="0" smtClean="0"/>
          </a:p>
        </p:txBody>
      </p:sp>
      <p:sp>
        <p:nvSpPr>
          <p:cNvPr id="19" name="Text Box 2"/>
          <p:cNvSpPr txBox="1">
            <a:spLocks noChangeArrowheads="1"/>
          </p:cNvSpPr>
          <p:nvPr/>
        </p:nvSpPr>
        <p:spPr bwMode="auto">
          <a:xfrm>
            <a:off x="1633539" y="4800600"/>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CH" altLang="de-CH" sz="3300" dirty="0">
              <a:latin typeface="Times" panose="02020603050405020304" pitchFamily="18" charset="0"/>
            </a:endParaRPr>
          </a:p>
        </p:txBody>
      </p:sp>
      <p:sp>
        <p:nvSpPr>
          <p:cNvPr id="20" name="Oval 5" descr="myc4"/>
          <p:cNvSpPr>
            <a:spLocks noChangeArrowheads="1"/>
          </p:cNvSpPr>
          <p:nvPr/>
        </p:nvSpPr>
        <p:spPr bwMode="auto">
          <a:xfrm>
            <a:off x="856134" y="4077072"/>
            <a:ext cx="1771650" cy="1715690"/>
          </a:xfrm>
          <a:prstGeom prst="ellipse">
            <a:avLst/>
          </a:prstGeom>
          <a:blipFill dpi="0" rotWithShape="0">
            <a:blip r:embed="rId3"/>
            <a:srcRect/>
            <a:stretch>
              <a:fillRect/>
            </a:stretch>
          </a:bli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1" name="AutoShape 7" descr="Blumenstrauß"/>
          <p:cNvSpPr>
            <a:spLocks noChangeArrowheads="1"/>
          </p:cNvSpPr>
          <p:nvPr/>
        </p:nvSpPr>
        <p:spPr bwMode="auto">
          <a:xfrm>
            <a:off x="1334964" y="1910356"/>
            <a:ext cx="716756" cy="448865"/>
          </a:xfrm>
          <a:prstGeom prst="cloudCallout">
            <a:avLst>
              <a:gd name="adj1" fmla="val 7565"/>
              <a:gd name="adj2" fmla="val -41097"/>
            </a:avLst>
          </a:prstGeom>
          <a:blipFill>
            <a:blip r:embed="rId4"/>
            <a:tile tx="0" ty="0" sx="100000" sy="100000" flip="none" algn="tl"/>
          </a:blipFill>
          <a:ln w="19050">
            <a:solidFill>
              <a:schemeClr val="bg1"/>
            </a:solidFill>
            <a:round/>
            <a:headEnd/>
            <a:tailEnd/>
          </a:ln>
          <a:effectLst/>
          <a:extLst/>
        </p:spPr>
        <p:txBody>
          <a:bodyPr wrap="none" anchor="ctr"/>
          <a:lstStyle/>
          <a:p>
            <a:pPr algn="ctr"/>
            <a:endParaRPr lang="de-CH" altLang="de-CH" sz="1200" dirty="0"/>
          </a:p>
        </p:txBody>
      </p:sp>
      <p:sp>
        <p:nvSpPr>
          <p:cNvPr id="22" name="Line 8"/>
          <p:cNvSpPr>
            <a:spLocks noChangeShapeType="1"/>
          </p:cNvSpPr>
          <p:nvPr/>
        </p:nvSpPr>
        <p:spPr bwMode="auto">
          <a:xfrm>
            <a:off x="2739514" y="1916831"/>
            <a:ext cx="0" cy="1096643"/>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3" name="Text Box 9"/>
          <p:cNvSpPr txBox="1">
            <a:spLocks noChangeArrowheads="1"/>
          </p:cNvSpPr>
          <p:nvPr/>
        </p:nvSpPr>
        <p:spPr bwMode="auto">
          <a:xfrm>
            <a:off x="2393344" y="3004284"/>
            <a:ext cx="792205" cy="307777"/>
          </a:xfrm>
          <a:prstGeom prst="rect">
            <a:avLst/>
          </a:prstGeom>
          <a:solidFill>
            <a:schemeClr val="bg2">
              <a:lumMod val="90000"/>
            </a:schemeClr>
          </a:solidFill>
          <a:ln w="9525">
            <a:noFill/>
            <a:miter lim="800000"/>
            <a:headEnd/>
            <a:tailEnd/>
          </a:ln>
          <a:effectLst/>
          <a:extLst/>
        </p:spPr>
        <p:txBody>
          <a:bodyPr wrap="none">
            <a:spAutoFit/>
          </a:bodyPr>
          <a:lstStyle/>
          <a:p>
            <a:r>
              <a:rPr lang="de-DE" altLang="de-CH" sz="1400" b="1" dirty="0" smtClean="0">
                <a:solidFill>
                  <a:schemeClr val="tx1"/>
                </a:solidFill>
              </a:rPr>
              <a:t>Spross</a:t>
            </a:r>
            <a:endParaRPr lang="de-DE" altLang="de-CH" sz="1400" b="1" dirty="0">
              <a:solidFill>
                <a:schemeClr val="tx1"/>
              </a:solidFill>
            </a:endParaRPr>
          </a:p>
        </p:txBody>
      </p:sp>
      <p:sp>
        <p:nvSpPr>
          <p:cNvPr id="24" name="Text Box 10"/>
          <p:cNvSpPr txBox="1">
            <a:spLocks noChangeArrowheads="1"/>
          </p:cNvSpPr>
          <p:nvPr/>
        </p:nvSpPr>
        <p:spPr bwMode="auto">
          <a:xfrm>
            <a:off x="1979998" y="5093893"/>
            <a:ext cx="2375975" cy="954107"/>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CH" sz="1400" b="1" dirty="0" smtClean="0">
                <a:solidFill>
                  <a:schemeClr val="tx1"/>
                </a:solidFill>
              </a:rPr>
              <a:t>Qualität von</a:t>
            </a:r>
            <a:endParaRPr lang="de-DE" altLang="de-CH" sz="1400" b="1" dirty="0">
              <a:solidFill>
                <a:schemeClr val="tx1"/>
              </a:solidFill>
            </a:endParaRPr>
          </a:p>
          <a:p>
            <a:r>
              <a:rPr lang="de-DE" altLang="de-CH" sz="1400" dirty="0" smtClean="0">
                <a:solidFill>
                  <a:schemeClr val="tx1"/>
                </a:solidFill>
              </a:rPr>
              <a:t>Wurzeln</a:t>
            </a:r>
            <a:endParaRPr lang="de-DE" altLang="de-CH" sz="1400" dirty="0">
              <a:solidFill>
                <a:schemeClr val="tx1"/>
              </a:solidFill>
            </a:endParaRPr>
          </a:p>
          <a:p>
            <a:r>
              <a:rPr lang="de-CH" sz="1400" dirty="0">
                <a:solidFill>
                  <a:schemeClr val="tx1"/>
                </a:solidFill>
              </a:rPr>
              <a:t>Rhizosphäre</a:t>
            </a:r>
          </a:p>
          <a:p>
            <a:r>
              <a:rPr lang="de-DE" altLang="de-CH" sz="1400" dirty="0" smtClean="0">
                <a:solidFill>
                  <a:schemeClr val="tx1"/>
                </a:solidFill>
              </a:rPr>
              <a:t>Mykorrhiza-Pilzen</a:t>
            </a:r>
            <a:endParaRPr lang="de-DE" altLang="de-CH" sz="1400" dirty="0">
              <a:solidFill>
                <a:schemeClr val="tx1"/>
              </a:solidFill>
            </a:endParaRPr>
          </a:p>
        </p:txBody>
      </p:sp>
      <p:sp>
        <p:nvSpPr>
          <p:cNvPr id="25" name="Line 11"/>
          <p:cNvSpPr>
            <a:spLocks noChangeShapeType="1"/>
          </p:cNvSpPr>
          <p:nvPr/>
        </p:nvSpPr>
        <p:spPr bwMode="auto">
          <a:xfrm flipH="1">
            <a:off x="4204519" y="1939559"/>
            <a:ext cx="7441" cy="2331294"/>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6" name="Line 12"/>
          <p:cNvSpPr>
            <a:spLocks noChangeShapeType="1"/>
          </p:cNvSpPr>
          <p:nvPr/>
        </p:nvSpPr>
        <p:spPr bwMode="auto">
          <a:xfrm flipH="1">
            <a:off x="4198930" y="4588424"/>
            <a:ext cx="13030" cy="568544"/>
          </a:xfrm>
          <a:prstGeom prst="line">
            <a:avLst/>
          </a:prstGeom>
          <a:noFill/>
          <a:ln w="50800">
            <a:solidFill>
              <a:schemeClr val="accent3"/>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7" name="Line 13"/>
          <p:cNvSpPr>
            <a:spLocks noChangeShapeType="1"/>
          </p:cNvSpPr>
          <p:nvPr/>
        </p:nvSpPr>
        <p:spPr bwMode="auto">
          <a:xfrm flipH="1">
            <a:off x="2321327" y="1931359"/>
            <a:ext cx="18425" cy="3215994"/>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8" name="Line 14"/>
          <p:cNvSpPr>
            <a:spLocks noChangeShapeType="1"/>
          </p:cNvSpPr>
          <p:nvPr/>
        </p:nvSpPr>
        <p:spPr bwMode="auto">
          <a:xfrm flipH="1">
            <a:off x="2718562" y="3320968"/>
            <a:ext cx="39635" cy="1836000"/>
          </a:xfrm>
          <a:prstGeom prst="line">
            <a:avLst/>
          </a:prstGeom>
          <a:noFill/>
          <a:ln w="50800">
            <a:solidFill>
              <a:schemeClr val="accent3"/>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9" name="Text Box 16"/>
          <p:cNvSpPr txBox="1">
            <a:spLocks noChangeArrowheads="1"/>
          </p:cNvSpPr>
          <p:nvPr/>
        </p:nvSpPr>
        <p:spPr bwMode="auto">
          <a:xfrm>
            <a:off x="3454381" y="4290914"/>
            <a:ext cx="1861407" cy="307777"/>
          </a:xfrm>
          <a:prstGeom prst="rect">
            <a:avLst/>
          </a:prstGeom>
          <a:solidFill>
            <a:schemeClr val="bg2">
              <a:lumMod val="90000"/>
            </a:schemeClr>
          </a:solidFill>
          <a:ln w="9525">
            <a:noFill/>
            <a:miter lim="800000"/>
            <a:headEnd/>
            <a:tailEnd/>
          </a:ln>
          <a:effectLst/>
          <a:extLst/>
        </p:spPr>
        <p:txBody>
          <a:bodyPr wrap="none">
            <a:spAutoFit/>
          </a:bodyPr>
          <a:lstStyle/>
          <a:p>
            <a:r>
              <a:rPr lang="de-DE" altLang="de-CH" sz="1400" b="1" dirty="0" smtClean="0">
                <a:solidFill>
                  <a:schemeClr val="tx1"/>
                </a:solidFill>
              </a:rPr>
              <a:t>Bodenbedingungen</a:t>
            </a:r>
            <a:endParaRPr lang="de-DE" altLang="de-CH" sz="1400" b="1" dirty="0">
              <a:solidFill>
                <a:schemeClr val="tx1"/>
              </a:solidFill>
            </a:endParaRPr>
          </a:p>
        </p:txBody>
      </p:sp>
      <p:sp>
        <p:nvSpPr>
          <p:cNvPr id="30" name="Text Box 17"/>
          <p:cNvSpPr txBox="1">
            <a:spLocks noChangeArrowheads="1"/>
          </p:cNvSpPr>
          <p:nvPr/>
        </p:nvSpPr>
        <p:spPr bwMode="auto">
          <a:xfrm>
            <a:off x="6208961" y="2981015"/>
            <a:ext cx="2251471" cy="2813078"/>
          </a:xfrm>
          <a:prstGeom prst="rect">
            <a:avLst/>
          </a:prstGeom>
          <a:noFill/>
          <a:ln>
            <a:noFill/>
          </a:ln>
          <a:effectLst/>
          <a:extLst/>
        </p:spPr>
        <p:txBody>
          <a:bodyPr wrap="square">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pPr>
            <a:r>
              <a:rPr lang="de-DE" altLang="de-CH" sz="1600" dirty="0" smtClean="0">
                <a:latin typeface="+mn-lt"/>
              </a:rPr>
              <a:t>Bodenbedingungen bestimmen das Sprosswachstum.</a:t>
            </a:r>
          </a:p>
          <a:p>
            <a:pPr>
              <a:lnSpc>
                <a:spcPct val="85000"/>
              </a:lnSpc>
            </a:pPr>
            <a:endParaRPr lang="de-DE" altLang="de-CH" sz="1600" dirty="0" smtClean="0">
              <a:latin typeface="+mn-lt"/>
            </a:endParaRPr>
          </a:p>
          <a:p>
            <a:pPr>
              <a:lnSpc>
                <a:spcPct val="85000"/>
              </a:lnSpc>
            </a:pPr>
            <a:endParaRPr lang="de-DE" altLang="de-CH" sz="1600" dirty="0">
              <a:latin typeface="+mn-lt"/>
            </a:endParaRPr>
          </a:p>
          <a:p>
            <a:pPr>
              <a:lnSpc>
                <a:spcPct val="85000"/>
              </a:lnSpc>
            </a:pPr>
            <a:endParaRPr lang="de-DE" altLang="de-CH" sz="1600" dirty="0" smtClean="0">
              <a:latin typeface="+mn-lt"/>
            </a:endParaRPr>
          </a:p>
          <a:p>
            <a:pPr>
              <a:lnSpc>
                <a:spcPct val="85000"/>
              </a:lnSpc>
            </a:pPr>
            <a:r>
              <a:rPr lang="de-DE" altLang="de-CH" sz="1600" dirty="0" smtClean="0">
                <a:latin typeface="+mn-lt"/>
              </a:rPr>
              <a:t>Je höher die unterirdische Diversität (Bodenlebewesen, Nährstoffe) </a:t>
            </a:r>
            <a:br>
              <a:rPr lang="de-DE" altLang="de-CH" sz="1600" dirty="0" smtClean="0">
                <a:latin typeface="+mn-lt"/>
              </a:rPr>
            </a:br>
            <a:r>
              <a:rPr lang="de-DE" altLang="de-CH" sz="1600" dirty="0" smtClean="0">
                <a:latin typeface="+mn-lt"/>
              </a:rPr>
              <a:t>desto besser das oberirdische Wachstum.</a:t>
            </a:r>
            <a:endParaRPr lang="de-CH" altLang="de-CH" sz="1600" dirty="0">
              <a:latin typeface="+mn-lt"/>
            </a:endParaRPr>
          </a:p>
        </p:txBody>
      </p:sp>
      <p:sp>
        <p:nvSpPr>
          <p:cNvPr id="39" name="AutoShape 6"/>
          <p:cNvSpPr>
            <a:spLocks noChangeArrowheads="1"/>
          </p:cNvSpPr>
          <p:nvPr/>
        </p:nvSpPr>
        <p:spPr bwMode="auto">
          <a:xfrm>
            <a:off x="1042201" y="1576029"/>
            <a:ext cx="690130" cy="653654"/>
          </a:xfrm>
          <a:prstGeom prst="sun">
            <a:avLst>
              <a:gd name="adj" fmla="val 25000"/>
            </a:avLst>
          </a:prstGeom>
          <a:solidFill>
            <a:schemeClr val="accent3"/>
          </a:solidFill>
          <a:ln w="3175">
            <a:noFill/>
            <a:miter lim="800000"/>
            <a:headEnd/>
            <a:tailEnd/>
          </a:ln>
          <a:effectLst/>
          <a:extLst/>
        </p:spPr>
        <p:txBody>
          <a:bodyPr wrap="none" anchor="ctr"/>
          <a:lstStyle/>
          <a:p>
            <a:endParaRPr lang="de-CH" sz="3300" dirty="0"/>
          </a:p>
        </p:txBody>
      </p:sp>
      <p:sp>
        <p:nvSpPr>
          <p:cNvPr id="40" name="Text Box 15"/>
          <p:cNvSpPr txBox="1">
            <a:spLocks noChangeArrowheads="1"/>
          </p:cNvSpPr>
          <p:nvPr/>
        </p:nvSpPr>
        <p:spPr bwMode="auto">
          <a:xfrm>
            <a:off x="1979998" y="1709720"/>
            <a:ext cx="2447986" cy="307777"/>
          </a:xfrm>
          <a:prstGeom prst="rect">
            <a:avLst/>
          </a:prstGeom>
          <a:solidFill>
            <a:schemeClr val="bg2">
              <a:lumMod val="90000"/>
            </a:schemeClr>
          </a:solidFill>
          <a:ln w="9525">
            <a:noFill/>
            <a:miter lim="800000"/>
            <a:headEnd/>
            <a:tailEnd/>
          </a:ln>
          <a:effectLst/>
          <a:extLst/>
        </p:spPr>
        <p:txBody>
          <a:bodyPr wrap="square">
            <a:spAutoFit/>
          </a:bodyPr>
          <a:lstStyle/>
          <a:p>
            <a:r>
              <a:rPr lang="de-DE" altLang="de-CH" sz="1400" b="1" dirty="0" smtClean="0">
                <a:solidFill>
                  <a:schemeClr val="tx1"/>
                </a:solidFill>
              </a:rPr>
              <a:t>Bedingungen Atmosphäre</a:t>
            </a:r>
            <a:endParaRPr lang="de-DE" altLang="de-CH" sz="1400" b="1" dirty="0">
              <a:solidFill>
                <a:schemeClr val="tx1"/>
              </a:solidFill>
            </a:endParaRPr>
          </a:p>
        </p:txBody>
      </p:sp>
    </p:spTree>
    <p:extLst>
      <p:ext uri="{BB962C8B-B14F-4D97-AF65-F5344CB8AC3E}">
        <p14:creationId xmlns:p14="http://schemas.microsoft.com/office/powerpoint/2010/main" val="143213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Bodenbiologie</a:t>
            </a:r>
            <a:endParaRPr lang="de-CH" dirty="0"/>
          </a:p>
        </p:txBody>
      </p:sp>
      <p:sp>
        <p:nvSpPr>
          <p:cNvPr id="3" name="Inhaltsplatzhalter 2"/>
          <p:cNvSpPr>
            <a:spLocks noGrp="1"/>
          </p:cNvSpPr>
          <p:nvPr>
            <p:ph idx="12"/>
          </p:nvPr>
        </p:nvSpPr>
        <p:spPr/>
        <p:txBody>
          <a:bodyPr/>
          <a:lstStyle/>
          <a:p>
            <a:r>
              <a:rPr lang="de-CH" dirty="0" smtClean="0"/>
              <a:t>Mykorrhiza-Pilze</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smtClean="0"/>
              <a:t>Wurzelbesiedlung mit </a:t>
            </a:r>
            <a:r>
              <a:rPr lang="de-CH" altLang="de-DE" dirty="0"/>
              <a:t>symbiotischen Mykorrhiza-Pilzen (1989-1993</a:t>
            </a:r>
            <a:r>
              <a:rPr lang="de-CH" altLang="de-DE" dirty="0" smtClean="0"/>
              <a:t>)</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48</a:t>
            </a:fld>
            <a:endParaRPr lang="de-DE" altLang="de-DE" dirty="0" smtClean="0"/>
          </a:p>
        </p:txBody>
      </p:sp>
      <p:sp>
        <p:nvSpPr>
          <p:cNvPr id="8" name="Inhaltsplatzhalter 7"/>
          <p:cNvSpPr>
            <a:spLocks noGrp="1"/>
          </p:cNvSpPr>
          <p:nvPr>
            <p:ph sz="quarter" idx="25"/>
          </p:nvPr>
        </p:nvSpPr>
        <p:spPr>
          <a:xfrm>
            <a:off x="6216920" y="2180115"/>
            <a:ext cx="2298430" cy="3756085"/>
          </a:xfrm>
        </p:spPr>
        <p:txBody>
          <a:bodyPr anchor="t" anchorCtr="0"/>
          <a:lstStyle/>
          <a:p>
            <a:r>
              <a:rPr lang="de-CH" altLang="de-DE" dirty="0" smtClean="0"/>
              <a:t>Grafik </a:t>
            </a:r>
            <a:r>
              <a:rPr lang="de-CH" altLang="de-DE" dirty="0"/>
              <a:t>zeigt </a:t>
            </a:r>
            <a:r>
              <a:rPr lang="de-CH" altLang="de-DE" dirty="0" smtClean="0"/>
              <a:t>Mittel </a:t>
            </a:r>
            <a:r>
              <a:rPr lang="de-CH" altLang="de-DE" dirty="0"/>
              <a:t>aller </a:t>
            </a:r>
            <a:r>
              <a:rPr lang="de-CH" altLang="de-DE" dirty="0" smtClean="0"/>
              <a:t>Kulturen. </a:t>
            </a:r>
            <a:endParaRPr lang="de-CH" altLang="de-DE" dirty="0"/>
          </a:p>
          <a:p>
            <a:r>
              <a:rPr lang="de-CH" altLang="de-DE" dirty="0" smtClean="0"/>
              <a:t>Am </a:t>
            </a:r>
            <a:r>
              <a:rPr lang="de-CH" altLang="de-DE" dirty="0"/>
              <a:t>stärksten wurde Kleegras mykorrhiziert, gefolgt von </a:t>
            </a:r>
            <a:r>
              <a:rPr lang="de-CH" altLang="de-DE" dirty="0" smtClean="0"/>
              <a:t>Wickroggen. </a:t>
            </a:r>
          </a:p>
          <a:p>
            <a:r>
              <a:rPr lang="de-CH" altLang="de-DE" dirty="0" smtClean="0"/>
              <a:t>Winterweizen </a:t>
            </a:r>
            <a:r>
              <a:rPr lang="de-CH" altLang="de-DE" dirty="0"/>
              <a:t>wurde wenig </a:t>
            </a:r>
            <a:r>
              <a:rPr lang="de-CH" altLang="de-DE" dirty="0" smtClean="0"/>
              <a:t>mykorrhiziert.</a:t>
            </a:r>
            <a:endParaRPr lang="de-DE" altLang="de-DE" dirty="0"/>
          </a:p>
        </p:txBody>
      </p:sp>
      <p:pic>
        <p:nvPicPr>
          <p:cNvPr id="16" name="Picture 33" descr="D:\AA Res\AA-Kommunikation\AA-Projekte in Arbeit\Foliensammlung\FS_in_PPT\03 Hintergrund\03.26\Grafik 8 mykorr.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b="5310"/>
          <a:stretch>
            <a:fillRect/>
          </a:stretch>
        </p:blipFill>
        <p:spPr bwMode="auto">
          <a:xfrm>
            <a:off x="755577" y="1976099"/>
            <a:ext cx="4104456" cy="406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33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Die wichtigsten Ergebnisse in Kürze 1</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Ertragsniveau </a:t>
            </a:r>
          </a:p>
          <a:p>
            <a:pPr lvl="1"/>
            <a:r>
              <a:rPr lang="de-CH" dirty="0" smtClean="0"/>
              <a:t>Bio 20 % niedriger als konventionell</a:t>
            </a:r>
            <a:br>
              <a:rPr lang="de-CH" dirty="0" smtClean="0"/>
            </a:br>
            <a:r>
              <a:rPr lang="de-CH" dirty="0" smtClean="0"/>
              <a:t>(bei 65 % weniger mineralischem Stickstoff, 40 % weniger Phosphor, 45 % weniger Kalium)</a:t>
            </a:r>
            <a:endParaRPr lang="de-CH" dirty="0"/>
          </a:p>
          <a:p>
            <a:r>
              <a:rPr lang="de-CH" dirty="0" smtClean="0"/>
              <a:t>Langjährige Bilanz von Nährstoffzufuhr und -entzug</a:t>
            </a:r>
          </a:p>
          <a:p>
            <a:pPr lvl="1"/>
            <a:r>
              <a:rPr lang="de-CH" dirty="0" smtClean="0"/>
              <a:t>Negative Nährstoffbilanz für alle Verfahren</a:t>
            </a:r>
          </a:p>
          <a:p>
            <a:pPr lvl="1"/>
            <a:r>
              <a:rPr lang="de-CH" dirty="0" smtClean="0"/>
              <a:t>Bio für Phosphor und Kalium noch stärker negativ als konventionell </a:t>
            </a:r>
            <a:endParaRPr lang="de-CH" dirty="0"/>
          </a:p>
          <a:p>
            <a:r>
              <a:rPr lang="de-CH" dirty="0" smtClean="0"/>
              <a:t>Energieverbrauch</a:t>
            </a:r>
          </a:p>
          <a:p>
            <a:pPr lvl="1"/>
            <a:r>
              <a:rPr lang="de-CH" dirty="0" smtClean="0"/>
              <a:t>Bio 30-50 % weniger Verbrauch (bezogen auf die Fläche)</a:t>
            </a:r>
          </a:p>
          <a:p>
            <a:pPr lvl="1"/>
            <a:r>
              <a:rPr lang="de-CH" dirty="0" smtClean="0"/>
              <a:t>Bio 19 % weniger Verbrauch (pro Ertragseinheit; Energie </a:t>
            </a:r>
            <a:r>
              <a:rPr lang="de-CH" dirty="0"/>
              <a:t>zur Herstellung von Düngern/Pestiziden </a:t>
            </a:r>
            <a:r>
              <a:rPr lang="de-CH" dirty="0" smtClean="0"/>
              <a:t>mit eingerechnet)</a:t>
            </a:r>
            <a:endParaRPr lang="de-CH" dirty="0"/>
          </a:p>
          <a:p>
            <a:r>
              <a:rPr lang="de-CH" dirty="0" smtClean="0"/>
              <a:t>Gehalt an organischer Substanz (Humus)</a:t>
            </a:r>
          </a:p>
          <a:p>
            <a:pPr lvl="1"/>
            <a:r>
              <a:rPr lang="de-CH" dirty="0" smtClean="0"/>
              <a:t>Abnehmend in allen Verfahren </a:t>
            </a:r>
          </a:p>
          <a:p>
            <a:pPr lvl="1"/>
            <a:r>
              <a:rPr lang="de-CH" dirty="0" smtClean="0"/>
              <a:t>Bei biodynamisch die ersten 21 Jahre stabil</a:t>
            </a:r>
          </a:p>
          <a:p>
            <a:pPr lvl="1"/>
            <a:r>
              <a:rPr lang="de-CH" dirty="0" smtClean="0"/>
              <a:t>Signifikante Differenz zwischen biodynamisch und mineralisch</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a:t>
            </a:fld>
            <a:endParaRPr lang="de-DE" altLang="de-DE" dirty="0" smtClean="0"/>
          </a:p>
        </p:txBody>
      </p:sp>
    </p:spTree>
    <p:extLst>
      <p:ext uri="{BB962C8B-B14F-4D97-AF65-F5344CB8AC3E}">
        <p14:creationId xmlns:p14="http://schemas.microsoft.com/office/powerpoint/2010/main" val="3365041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Bodenbiologie</a:t>
            </a:r>
            <a:endParaRPr lang="de-CH" dirty="0"/>
          </a:p>
        </p:txBody>
      </p:sp>
      <p:sp>
        <p:nvSpPr>
          <p:cNvPr id="3" name="Inhaltsplatzhalter 2"/>
          <p:cNvSpPr>
            <a:spLocks noGrp="1"/>
          </p:cNvSpPr>
          <p:nvPr>
            <p:ph idx="12"/>
          </p:nvPr>
        </p:nvSpPr>
        <p:spPr/>
        <p:txBody>
          <a:bodyPr/>
          <a:lstStyle/>
          <a:p>
            <a:r>
              <a:rPr lang="de-CH" dirty="0" smtClean="0"/>
              <a:t>Mykorrhiza-Pilze</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r>
              <a:rPr lang="de-CH" dirty="0" smtClean="0"/>
              <a:t>»</a:t>
            </a:r>
            <a:r>
              <a:rPr lang="de-CH" dirty="0"/>
              <a:t> </a:t>
            </a:r>
          </a:p>
        </p:txBody>
      </p:sp>
      <p:sp>
        <p:nvSpPr>
          <p:cNvPr id="5" name="Inhaltsplatzhalter 4"/>
          <p:cNvSpPr>
            <a:spLocks noGrp="1"/>
          </p:cNvSpPr>
          <p:nvPr>
            <p:ph sz="quarter" idx="17"/>
          </p:nvPr>
        </p:nvSpPr>
        <p:spPr/>
        <p:txBody>
          <a:bodyPr/>
          <a:lstStyle/>
          <a:p>
            <a:pPr>
              <a:spcBef>
                <a:spcPct val="50000"/>
              </a:spcBef>
            </a:pPr>
            <a:r>
              <a:rPr lang="de-CH" altLang="de-DE" dirty="0" smtClean="0"/>
              <a:t>Reserveorgane von Mykorrhiza in Wurzeln</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49</a:t>
            </a:fld>
            <a:endParaRPr lang="de-DE" altLang="de-DE" dirty="0" smtClean="0"/>
          </a:p>
        </p:txBody>
      </p:sp>
      <p:sp>
        <p:nvSpPr>
          <p:cNvPr id="8" name="Inhaltsplatzhalter 7"/>
          <p:cNvSpPr>
            <a:spLocks noGrp="1"/>
          </p:cNvSpPr>
          <p:nvPr>
            <p:ph sz="quarter" idx="25"/>
          </p:nvPr>
        </p:nvSpPr>
        <p:spPr>
          <a:xfrm>
            <a:off x="6339793" y="2242109"/>
            <a:ext cx="2298430" cy="3756085"/>
          </a:xfrm>
        </p:spPr>
        <p:txBody>
          <a:bodyPr anchor="t" anchorCtr="0"/>
          <a:lstStyle/>
          <a:p>
            <a:r>
              <a:rPr lang="de-CH" dirty="0"/>
              <a:t>Mykorrhizapilze </a:t>
            </a:r>
            <a:r>
              <a:rPr lang="de-CH" dirty="0" smtClean="0"/>
              <a:t>erleichtern </a:t>
            </a:r>
            <a:r>
              <a:rPr lang="de-CH" dirty="0"/>
              <a:t>Wurzeln dank vermehrter Symbiose </a:t>
            </a:r>
            <a:r>
              <a:rPr lang="de-CH" dirty="0" smtClean="0"/>
              <a:t> </a:t>
            </a:r>
            <a:r>
              <a:rPr lang="de-CH" dirty="0"/>
              <a:t>Erschliessung von Nährstoffen aus dem </a:t>
            </a:r>
            <a:r>
              <a:rPr lang="de-CH" dirty="0" smtClean="0"/>
              <a:t>Boden</a:t>
            </a:r>
          </a:p>
          <a:p>
            <a:endParaRPr lang="de-DE" altLang="de-DE" dirty="0"/>
          </a:p>
        </p:txBody>
      </p:sp>
      <p:pic>
        <p:nvPicPr>
          <p:cNvPr id="12" name="Inhaltsplatzhalter 19"/>
          <p:cNvPicPr>
            <a:picLocks noGrp="1" noChangeAspect="1"/>
          </p:cNvPicPr>
          <p:nvPr>
            <p:ph sz="quarter" idx="23"/>
          </p:nvPr>
        </p:nvPicPr>
        <p:blipFill>
          <a:blip r:embed="rId2"/>
          <a:stretch>
            <a:fillRect/>
          </a:stretch>
        </p:blipFill>
        <p:spPr>
          <a:xfrm>
            <a:off x="628650" y="2242109"/>
            <a:ext cx="5527675" cy="3392956"/>
          </a:xfrm>
          <a:prstGeom prst="rect">
            <a:avLst/>
          </a:prstGeom>
        </p:spPr>
      </p:pic>
    </p:spTree>
    <p:extLst>
      <p:ext uri="{BB962C8B-B14F-4D97-AF65-F5344CB8AC3E}">
        <p14:creationId xmlns:p14="http://schemas.microsoft.com/office/powerpoint/2010/main" val="847769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Bodenbiologie</a:t>
            </a:r>
          </a:p>
        </p:txBody>
      </p:sp>
      <p:sp>
        <p:nvSpPr>
          <p:cNvPr id="3" name="Inhaltsplatzhalter 2"/>
          <p:cNvSpPr>
            <a:spLocks noGrp="1"/>
          </p:cNvSpPr>
          <p:nvPr>
            <p:ph idx="12"/>
          </p:nvPr>
        </p:nvSpPr>
        <p:spPr/>
        <p:txBody>
          <a:bodyPr/>
          <a:lstStyle/>
          <a:p>
            <a:r>
              <a:rPr lang="de-CH" dirty="0" smtClean="0"/>
              <a:t>Fruchtfolge fördert Mykorrhiza-Pilze</a:t>
            </a:r>
            <a:endParaRPr lang="de-CH" dirty="0"/>
          </a:p>
        </p:txBody>
      </p:sp>
      <p:sp>
        <p:nvSpPr>
          <p:cNvPr id="4" name="Inhaltsplatzhalter 3"/>
          <p:cNvSpPr>
            <a:spLocks noGrp="1"/>
          </p:cNvSpPr>
          <p:nvPr>
            <p:ph idx="14"/>
          </p:nvPr>
        </p:nvSpPr>
        <p:spPr/>
        <p:txBody>
          <a:bodyPr/>
          <a:lstStyle/>
          <a:p>
            <a:r>
              <a:rPr lang="de-CH" altLang="de-CH" dirty="0" smtClean="0"/>
              <a:t>Quelle: Oehl </a:t>
            </a:r>
            <a:r>
              <a:rPr lang="de-CH" altLang="de-CH" dirty="0"/>
              <a:t>et al., 2003, </a:t>
            </a:r>
            <a:r>
              <a:rPr lang="de-CH" altLang="de-CH" dirty="0" smtClean="0"/>
              <a:t>AEM, 2816. Daten: </a:t>
            </a:r>
            <a:r>
              <a:rPr lang="de-CH" dirty="0"/>
              <a:t>Daten: Bot. </a:t>
            </a:r>
            <a:r>
              <a:rPr lang="de-CH" dirty="0" err="1"/>
              <a:t>Inst</a:t>
            </a:r>
            <a:r>
              <a:rPr lang="de-CH" dirty="0"/>
              <a:t>. Uni </a:t>
            </a:r>
            <a:r>
              <a:rPr lang="de-CH" dirty="0" smtClean="0"/>
              <a:t>Basel</a:t>
            </a:r>
            <a:endParaRPr lang="de-DE" dirty="0"/>
          </a:p>
        </p:txBody>
      </p:sp>
      <p:sp>
        <p:nvSpPr>
          <p:cNvPr id="5" name="Inhaltsplatzhalter 4"/>
          <p:cNvSpPr>
            <a:spLocks noGrp="1"/>
          </p:cNvSpPr>
          <p:nvPr>
            <p:ph sz="quarter" idx="17"/>
          </p:nvPr>
        </p:nvSpPr>
        <p:spPr/>
        <p:txBody>
          <a:bodyPr/>
          <a:lstStyle/>
          <a:p>
            <a:pPr>
              <a:spcBef>
                <a:spcPct val="50000"/>
              </a:spcBef>
            </a:pPr>
            <a:endParaRPr lang="de-CH" altLang="de-CH" dirty="0"/>
          </a:p>
        </p:txBody>
      </p:sp>
      <p:sp>
        <p:nvSpPr>
          <p:cNvPr id="7" name="Fußzeilenplatzhalter 6"/>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50</a:t>
            </a:fld>
            <a:endParaRPr lang="de-DE" altLang="de-DE" dirty="0" smtClean="0"/>
          </a:p>
        </p:txBody>
      </p:sp>
      <p:graphicFrame>
        <p:nvGraphicFramePr>
          <p:cNvPr id="10" name="Inhaltsplatzhalter 5"/>
          <p:cNvGraphicFramePr>
            <a:graphicFrameLocks/>
          </p:cNvGraphicFramePr>
          <p:nvPr>
            <p:extLst>
              <p:ext uri="{D42A27DB-BD31-4B8C-83A1-F6EECF244321}">
                <p14:modId xmlns:p14="http://schemas.microsoft.com/office/powerpoint/2010/main" val="3729346788"/>
              </p:ext>
            </p:extLst>
          </p:nvPr>
        </p:nvGraphicFramePr>
        <p:xfrm>
          <a:off x="621896" y="1543199"/>
          <a:ext cx="3671193" cy="4716511"/>
        </p:xfrm>
        <a:graphic>
          <a:graphicData uri="http://schemas.openxmlformats.org/drawingml/2006/table">
            <a:tbl>
              <a:tblPr firstRow="1" bandRow="1">
                <a:tableStyleId>{00A15C55-8517-42AA-B614-E9B94910E393}</a:tableStyleId>
              </a:tblPr>
              <a:tblGrid>
                <a:gridCol w="1438945"/>
                <a:gridCol w="1497761"/>
                <a:gridCol w="734487"/>
              </a:tblGrid>
              <a:tr h="599671">
                <a:tc gridSpan="3">
                  <a:txBody>
                    <a:bodyPr/>
                    <a:lstStyle/>
                    <a:p>
                      <a:r>
                        <a:rPr lang="de-CH" sz="1600" b="1" dirty="0" smtClean="0"/>
                        <a:t>Mykorrhiza</a:t>
                      </a:r>
                      <a:r>
                        <a:rPr lang="de-CH" sz="1600" b="1" baseline="0" dirty="0" smtClean="0"/>
                        <a:t> </a:t>
                      </a:r>
                      <a:br>
                        <a:rPr lang="de-CH" sz="1600" b="1" baseline="0" dirty="0" smtClean="0"/>
                      </a:br>
                      <a:r>
                        <a:rPr lang="de-CH" sz="1600" b="1" baseline="0" dirty="0" smtClean="0"/>
                        <a:t>(Vielfalt an Sporentypen)</a:t>
                      </a:r>
                      <a:endParaRPr lang="de-CH" sz="1600" b="1" dirty="0"/>
                    </a:p>
                  </a:txBody>
                  <a:tcPr/>
                </a:tc>
                <a:tc hMerge="1">
                  <a:txBody>
                    <a:bodyPr/>
                    <a:lstStyle/>
                    <a:p>
                      <a:endParaRPr lang="de-CH"/>
                    </a:p>
                  </a:txBody>
                  <a:tcPr/>
                </a:tc>
                <a:tc hMerge="1">
                  <a:txBody>
                    <a:bodyPr/>
                    <a:lstStyle/>
                    <a:p>
                      <a:endParaRPr lang="de-CH"/>
                    </a:p>
                  </a:txBody>
                  <a:tcPr/>
                </a:tc>
              </a:tr>
              <a:tr h="383113">
                <a:tc gridSpan="3">
                  <a:txBody>
                    <a:bodyPr/>
                    <a:lstStyle/>
                    <a:p>
                      <a:r>
                        <a:rPr lang="de-CH" sz="1600" b="1" dirty="0" smtClean="0"/>
                        <a:t>Grasland</a:t>
                      </a:r>
                      <a:endParaRPr lang="de-CH" sz="1600" b="1" dirty="0"/>
                    </a:p>
                  </a:txBody>
                  <a:tcPr/>
                </a:tc>
                <a:tc hMerge="1">
                  <a:txBody>
                    <a:bodyPr/>
                    <a:lstStyle/>
                    <a:p>
                      <a:endParaRPr lang="de-CH"/>
                    </a:p>
                  </a:txBody>
                  <a:tcPr/>
                </a:tc>
                <a:tc hMerge="1">
                  <a:txBody>
                    <a:bodyPr/>
                    <a:lstStyle/>
                    <a:p>
                      <a:endParaRPr lang="de-CH"/>
                    </a:p>
                  </a:txBody>
                  <a:tcPr/>
                </a:tc>
              </a:tr>
              <a:tr h="383113">
                <a:tc>
                  <a:txBody>
                    <a:bodyPr/>
                    <a:lstStyle/>
                    <a:p>
                      <a:endParaRPr lang="de-CH" sz="1600" dirty="0"/>
                    </a:p>
                  </a:txBody>
                  <a:tcPr/>
                </a:tc>
                <a:tc>
                  <a:txBody>
                    <a:bodyPr/>
                    <a:lstStyle/>
                    <a:p>
                      <a:r>
                        <a:rPr lang="de-CH" sz="1600" dirty="0" smtClean="0"/>
                        <a:t>Standort</a:t>
                      </a:r>
                      <a:r>
                        <a:rPr lang="de-CH" sz="1600" baseline="0" dirty="0" smtClean="0"/>
                        <a:t> 1</a:t>
                      </a:r>
                      <a:endParaRPr lang="de-CH" sz="1600" dirty="0"/>
                    </a:p>
                  </a:txBody>
                  <a:tcPr/>
                </a:tc>
                <a:tc>
                  <a:txBody>
                    <a:bodyPr/>
                    <a:lstStyle/>
                    <a:p>
                      <a:r>
                        <a:rPr lang="de-CH" sz="1600" b="1" dirty="0" smtClean="0"/>
                        <a:t>26</a:t>
                      </a:r>
                      <a:endParaRPr lang="de-CH" sz="1600" b="1" dirty="0"/>
                    </a:p>
                  </a:txBody>
                  <a:tcPr/>
                </a:tc>
              </a:tr>
              <a:tr h="383113">
                <a:tc>
                  <a:txBody>
                    <a:bodyPr/>
                    <a:lstStyle/>
                    <a:p>
                      <a:pPr marL="0" algn="l" defTabSz="685800" rtl="0" eaLnBrk="1" latinLnBrk="0" hangingPunct="1"/>
                      <a:endParaRPr lang="de-CH" sz="1600" kern="1200" dirty="0">
                        <a:solidFill>
                          <a:schemeClr val="dk1"/>
                        </a:solidFill>
                        <a:latin typeface="+mn-lt"/>
                        <a:ea typeface="+mn-ea"/>
                        <a:cs typeface="+mn-cs"/>
                      </a:endParaRPr>
                    </a:p>
                  </a:txBody>
                  <a:tcPr/>
                </a:tc>
                <a:tc>
                  <a:txBody>
                    <a:bodyPr/>
                    <a:lstStyle/>
                    <a:p>
                      <a:pPr marL="0" algn="l" defTabSz="685800" rtl="0" eaLnBrk="1" latinLnBrk="0" hangingPunct="1"/>
                      <a:r>
                        <a:rPr lang="de-CH" sz="1600" kern="1200" dirty="0" smtClean="0">
                          <a:solidFill>
                            <a:schemeClr val="dk1"/>
                          </a:solidFill>
                          <a:latin typeface="+mn-lt"/>
                          <a:ea typeface="+mn-ea"/>
                          <a:cs typeface="+mn-cs"/>
                        </a:rPr>
                        <a:t>Standort</a:t>
                      </a:r>
                      <a:r>
                        <a:rPr lang="de-CH" sz="1600" kern="1200" baseline="0" dirty="0" smtClean="0">
                          <a:solidFill>
                            <a:schemeClr val="dk1"/>
                          </a:solidFill>
                          <a:latin typeface="+mn-lt"/>
                          <a:ea typeface="+mn-ea"/>
                          <a:cs typeface="+mn-cs"/>
                        </a:rPr>
                        <a:t> 2</a:t>
                      </a:r>
                      <a:endParaRPr lang="de-CH" sz="1600" kern="1200" dirty="0">
                        <a:solidFill>
                          <a:schemeClr val="dk1"/>
                        </a:solidFill>
                        <a:latin typeface="+mn-lt"/>
                        <a:ea typeface="+mn-ea"/>
                        <a:cs typeface="+mn-cs"/>
                      </a:endParaRPr>
                    </a:p>
                  </a:txBody>
                  <a:tcPr/>
                </a:tc>
                <a:tc>
                  <a:txBody>
                    <a:bodyPr/>
                    <a:lstStyle/>
                    <a:p>
                      <a:pPr marL="0" algn="l" defTabSz="685800" rtl="0" eaLnBrk="1" latinLnBrk="0" hangingPunct="1"/>
                      <a:r>
                        <a:rPr lang="de-CH" sz="1600" b="1" kern="1200" dirty="0" smtClean="0">
                          <a:solidFill>
                            <a:schemeClr val="dk1"/>
                          </a:solidFill>
                          <a:latin typeface="+mn-lt"/>
                          <a:ea typeface="+mn-ea"/>
                          <a:cs typeface="+mn-cs"/>
                        </a:rPr>
                        <a:t>27</a:t>
                      </a:r>
                      <a:endParaRPr lang="de-CH" sz="1600" b="1" kern="1200" dirty="0">
                        <a:solidFill>
                          <a:schemeClr val="dk1"/>
                        </a:solidFill>
                        <a:latin typeface="+mn-lt"/>
                        <a:ea typeface="+mn-ea"/>
                        <a:cs typeface="+mn-cs"/>
                      </a:endParaRPr>
                    </a:p>
                  </a:txBody>
                  <a:tcPr/>
                </a:tc>
              </a:tr>
              <a:tr h="383113">
                <a:tc>
                  <a:txBody>
                    <a:bodyPr/>
                    <a:lstStyle/>
                    <a:p>
                      <a:endParaRPr lang="de-CH" sz="1600" dirty="0"/>
                    </a:p>
                  </a:txBody>
                  <a:tcPr/>
                </a:tc>
                <a:tc>
                  <a:txBody>
                    <a:bodyPr/>
                    <a:lstStyle/>
                    <a:p>
                      <a:r>
                        <a:rPr lang="de-CH" sz="1600" dirty="0" smtClean="0"/>
                        <a:t>Standort</a:t>
                      </a:r>
                      <a:r>
                        <a:rPr lang="de-CH" sz="1600" baseline="0" dirty="0" smtClean="0"/>
                        <a:t> 3</a:t>
                      </a:r>
                      <a:endParaRPr lang="de-CH" sz="1600" dirty="0"/>
                    </a:p>
                  </a:txBody>
                  <a:tcPr/>
                </a:tc>
                <a:tc>
                  <a:txBody>
                    <a:bodyPr/>
                    <a:lstStyle/>
                    <a:p>
                      <a:r>
                        <a:rPr lang="de-CH" sz="1600" b="1" dirty="0" smtClean="0"/>
                        <a:t>26</a:t>
                      </a:r>
                      <a:endParaRPr lang="de-CH" sz="1600" b="1" dirty="0"/>
                    </a:p>
                  </a:txBody>
                  <a:tcPr/>
                </a:tc>
              </a:tr>
              <a:tr h="383113">
                <a:tc gridSpan="3">
                  <a:txBody>
                    <a:bodyPr/>
                    <a:lstStyle/>
                    <a:p>
                      <a:r>
                        <a:rPr lang="de-CH" sz="1600" b="1" dirty="0" smtClean="0"/>
                        <a:t>Ackerland</a:t>
                      </a:r>
                      <a:endParaRPr lang="de-CH" sz="1600" b="1" dirty="0"/>
                    </a:p>
                  </a:txBody>
                  <a:tcPr/>
                </a:tc>
                <a:tc hMerge="1">
                  <a:txBody>
                    <a:bodyPr/>
                    <a:lstStyle/>
                    <a:p>
                      <a:endParaRPr lang="de-CH"/>
                    </a:p>
                  </a:txBody>
                  <a:tcPr/>
                </a:tc>
                <a:tc hMerge="1">
                  <a:txBody>
                    <a:bodyPr/>
                    <a:lstStyle/>
                    <a:p>
                      <a:endParaRPr lang="de-CH"/>
                    </a:p>
                  </a:txBody>
                  <a:tcPr/>
                </a:tc>
              </a:tr>
              <a:tr h="619888">
                <a:tc>
                  <a:txBody>
                    <a:bodyPr/>
                    <a:lstStyle/>
                    <a:p>
                      <a:r>
                        <a:rPr lang="de-CH" sz="1600" dirty="0" smtClean="0"/>
                        <a:t>Fruchtfolge</a:t>
                      </a:r>
                      <a:endParaRPr lang="de-CH" sz="1600" dirty="0"/>
                    </a:p>
                  </a:txBody>
                  <a:tcPr/>
                </a:tc>
                <a:tc>
                  <a:txBody>
                    <a:bodyPr/>
                    <a:lstStyle/>
                    <a:p>
                      <a:r>
                        <a:rPr lang="de-CH" sz="1600" dirty="0" smtClean="0"/>
                        <a:t>DOK:</a:t>
                      </a:r>
                      <a:r>
                        <a:rPr lang="de-CH" sz="1600" baseline="0" dirty="0" smtClean="0"/>
                        <a:t> </a:t>
                      </a:r>
                      <a:r>
                        <a:rPr lang="de-CH" sz="1600" dirty="0" smtClean="0"/>
                        <a:t>BIOORG</a:t>
                      </a:r>
                      <a:endParaRPr lang="de-CH" sz="1600" dirty="0"/>
                    </a:p>
                  </a:txBody>
                  <a:tcPr/>
                </a:tc>
                <a:tc>
                  <a:txBody>
                    <a:bodyPr/>
                    <a:lstStyle/>
                    <a:p>
                      <a:r>
                        <a:rPr lang="de-CH" sz="1600" b="1" dirty="0" smtClean="0"/>
                        <a:t>26</a:t>
                      </a:r>
                      <a:endParaRPr lang="de-CH" sz="1600" b="1" dirty="0"/>
                    </a:p>
                  </a:txBody>
                  <a:tcPr/>
                </a:tc>
              </a:tr>
              <a:tr h="432048">
                <a:tc>
                  <a:txBody>
                    <a:bodyPr/>
                    <a:lstStyle/>
                    <a:p>
                      <a:endParaRPr lang="de-CH" sz="1600" dirty="0"/>
                    </a:p>
                  </a:txBody>
                  <a:tcPr/>
                </a:tc>
                <a:tc>
                  <a:txBody>
                    <a:bodyPr/>
                    <a:lstStyle/>
                    <a:p>
                      <a:r>
                        <a:rPr lang="de-CH" sz="1600" dirty="0" smtClean="0"/>
                        <a:t>IP: CONFYM</a:t>
                      </a:r>
                      <a:endParaRPr lang="de-CH" sz="1600" dirty="0"/>
                    </a:p>
                  </a:txBody>
                  <a:tcPr/>
                </a:tc>
                <a:tc>
                  <a:txBody>
                    <a:bodyPr/>
                    <a:lstStyle/>
                    <a:p>
                      <a:r>
                        <a:rPr lang="de-CH" sz="1600" b="1" dirty="0" smtClean="0"/>
                        <a:t>18</a:t>
                      </a:r>
                      <a:endParaRPr lang="de-CH" sz="1600" b="1" dirty="0"/>
                    </a:p>
                  </a:txBody>
                  <a:tcPr/>
                </a:tc>
              </a:tr>
              <a:tr h="383113">
                <a:tc>
                  <a:txBody>
                    <a:bodyPr/>
                    <a:lstStyle/>
                    <a:p>
                      <a:r>
                        <a:rPr lang="de-CH" sz="1600" dirty="0" smtClean="0"/>
                        <a:t>Monokulturen</a:t>
                      </a:r>
                      <a:endParaRPr lang="de-CH" sz="1600" dirty="0"/>
                    </a:p>
                  </a:txBody>
                  <a:tcPr/>
                </a:tc>
                <a:tc>
                  <a:txBody>
                    <a:bodyPr/>
                    <a:lstStyle/>
                    <a:p>
                      <a:r>
                        <a:rPr lang="de-CH" sz="1600" dirty="0" smtClean="0"/>
                        <a:t>Standort</a:t>
                      </a:r>
                      <a:r>
                        <a:rPr lang="de-CH" sz="1600" baseline="0" dirty="0" smtClean="0"/>
                        <a:t> 1</a:t>
                      </a:r>
                      <a:endParaRPr lang="de-CH" sz="1600" dirty="0"/>
                    </a:p>
                  </a:txBody>
                  <a:tcPr/>
                </a:tc>
                <a:tc>
                  <a:txBody>
                    <a:bodyPr/>
                    <a:lstStyle/>
                    <a:p>
                      <a:r>
                        <a:rPr lang="de-CH" sz="1600" b="1" dirty="0" smtClean="0"/>
                        <a:t>13</a:t>
                      </a:r>
                      <a:endParaRPr lang="de-CH" sz="1600" b="1" dirty="0"/>
                    </a:p>
                  </a:txBody>
                  <a:tcPr/>
                </a:tc>
              </a:tr>
              <a:tr h="383113">
                <a:tc>
                  <a:txBody>
                    <a:bodyPr/>
                    <a:lstStyle/>
                    <a:p>
                      <a:endParaRPr lang="de-CH"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kern="1200" dirty="0" smtClean="0">
                          <a:solidFill>
                            <a:schemeClr val="dk1"/>
                          </a:solidFill>
                          <a:latin typeface="+mn-lt"/>
                          <a:ea typeface="+mn-ea"/>
                          <a:cs typeface="+mn-cs"/>
                        </a:rPr>
                        <a:t>Standort</a:t>
                      </a:r>
                      <a:r>
                        <a:rPr lang="de-CH" sz="1600" kern="1200" baseline="0" dirty="0" smtClean="0">
                          <a:solidFill>
                            <a:schemeClr val="dk1"/>
                          </a:solidFill>
                          <a:latin typeface="+mn-lt"/>
                          <a:ea typeface="+mn-ea"/>
                          <a:cs typeface="+mn-cs"/>
                        </a:rPr>
                        <a:t> 2</a:t>
                      </a:r>
                      <a:endParaRPr lang="de-CH" sz="1600" kern="1200" dirty="0" smtClean="0">
                        <a:solidFill>
                          <a:schemeClr val="dk1"/>
                        </a:solidFill>
                        <a:latin typeface="+mn-lt"/>
                        <a:ea typeface="+mn-ea"/>
                        <a:cs typeface="+mn-cs"/>
                      </a:endParaRPr>
                    </a:p>
                  </a:txBody>
                  <a:tcPr/>
                </a:tc>
                <a:tc>
                  <a:txBody>
                    <a:bodyPr/>
                    <a:lstStyle/>
                    <a:p>
                      <a:r>
                        <a:rPr lang="de-CH" sz="1600" b="1" dirty="0" smtClean="0"/>
                        <a:t>10</a:t>
                      </a:r>
                      <a:endParaRPr lang="de-CH" sz="1600" b="1" dirty="0"/>
                    </a:p>
                  </a:txBody>
                  <a:tcPr/>
                </a:tc>
              </a:tr>
              <a:tr h="383113">
                <a:tc>
                  <a:txBody>
                    <a:bodyPr/>
                    <a:lstStyle/>
                    <a:p>
                      <a:endParaRPr lang="de-CH"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kern="1200" dirty="0" smtClean="0">
                          <a:solidFill>
                            <a:schemeClr val="dk1"/>
                          </a:solidFill>
                          <a:latin typeface="+mn-lt"/>
                          <a:ea typeface="+mn-ea"/>
                          <a:cs typeface="+mn-cs"/>
                        </a:rPr>
                        <a:t>Standort</a:t>
                      </a:r>
                      <a:r>
                        <a:rPr lang="de-CH" sz="1600" kern="1200" baseline="0" dirty="0" smtClean="0">
                          <a:solidFill>
                            <a:schemeClr val="dk1"/>
                          </a:solidFill>
                          <a:latin typeface="+mn-lt"/>
                          <a:ea typeface="+mn-ea"/>
                          <a:cs typeface="+mn-cs"/>
                        </a:rPr>
                        <a:t> 3</a:t>
                      </a:r>
                      <a:endParaRPr lang="de-CH" sz="1600" kern="1200" dirty="0" smtClean="0">
                        <a:solidFill>
                          <a:schemeClr val="dk1"/>
                        </a:solidFill>
                        <a:latin typeface="+mn-lt"/>
                        <a:ea typeface="+mn-ea"/>
                        <a:cs typeface="+mn-cs"/>
                      </a:endParaRPr>
                    </a:p>
                  </a:txBody>
                  <a:tcPr/>
                </a:tc>
                <a:tc>
                  <a:txBody>
                    <a:bodyPr/>
                    <a:lstStyle/>
                    <a:p>
                      <a:r>
                        <a:rPr lang="de-CH" sz="1600" b="1" dirty="0" smtClean="0"/>
                        <a:t>8</a:t>
                      </a:r>
                      <a:endParaRPr lang="de-CH" sz="1600" b="1" dirty="0"/>
                    </a:p>
                  </a:txBody>
                  <a:tcPr/>
                </a:tc>
              </a:tr>
            </a:tbl>
          </a:graphicData>
        </a:graphic>
      </p:graphicFrame>
      <p:pic>
        <p:nvPicPr>
          <p:cNvPr id="9" name="Inhaltsplatzhalter 8"/>
          <p:cNvPicPr>
            <a:picLocks noGrp="1" noChangeAspect="1"/>
          </p:cNvPicPr>
          <p:nvPr>
            <p:ph sz="quarter" idx="45"/>
          </p:nvPr>
        </p:nvPicPr>
        <p:blipFill>
          <a:blip r:embed="rId2">
            <a:extLst>
              <a:ext uri="{28A0092B-C50C-407E-A947-70E740481C1C}">
                <a14:useLocalDpi xmlns:a14="http://schemas.microsoft.com/office/drawing/2010/main" val="0"/>
              </a:ext>
            </a:extLst>
          </a:blip>
          <a:stretch>
            <a:fillRect/>
          </a:stretch>
        </p:blipFill>
        <p:spPr>
          <a:xfrm>
            <a:off x="4620154" y="2251432"/>
            <a:ext cx="3894667" cy="2905760"/>
          </a:xfrm>
        </p:spPr>
      </p:pic>
    </p:spTree>
    <p:extLst>
      <p:ext uri="{BB962C8B-B14F-4D97-AF65-F5344CB8AC3E}">
        <p14:creationId xmlns:p14="http://schemas.microsoft.com/office/powerpoint/2010/main" val="1851782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Bodenbiologie</a:t>
            </a:r>
          </a:p>
        </p:txBody>
      </p:sp>
      <p:sp>
        <p:nvSpPr>
          <p:cNvPr id="3" name="Inhaltsplatzhalter 2"/>
          <p:cNvSpPr>
            <a:spLocks noGrp="1"/>
          </p:cNvSpPr>
          <p:nvPr>
            <p:ph idx="12"/>
          </p:nvPr>
        </p:nvSpPr>
        <p:spPr/>
        <p:txBody>
          <a:bodyPr/>
          <a:lstStyle/>
          <a:p>
            <a:r>
              <a:rPr lang="de-CH" dirty="0" smtClean="0"/>
              <a:t>Mykorrhiza-Pilze</a:t>
            </a:r>
            <a:endParaRPr lang="de-CH" dirty="0"/>
          </a:p>
        </p:txBody>
      </p:sp>
      <p:sp>
        <p:nvSpPr>
          <p:cNvPr id="4" name="Inhaltsplatzhalter 3"/>
          <p:cNvSpPr>
            <a:spLocks noGrp="1"/>
          </p:cNvSpPr>
          <p:nvPr>
            <p:ph idx="14"/>
          </p:nvPr>
        </p:nvSpPr>
        <p:spPr/>
        <p:txBody>
          <a:bodyPr/>
          <a:lstStyle/>
          <a:p>
            <a:r>
              <a:rPr lang="de-CH" dirty="0" smtClean="0"/>
              <a:t>Quelle: </a:t>
            </a:r>
            <a:r>
              <a:rPr lang="de-CH" dirty="0" err="1"/>
              <a:t>Oehl</a:t>
            </a:r>
            <a:r>
              <a:rPr lang="de-CH" dirty="0"/>
              <a:t> et al, 2011; Agrarforschung Schweiz, 304-311</a:t>
            </a:r>
          </a:p>
          <a:p>
            <a:endParaRPr lang="de-CH" dirty="0"/>
          </a:p>
        </p:txBody>
      </p:sp>
      <p:sp>
        <p:nvSpPr>
          <p:cNvPr id="5" name="Inhaltsplatzhalter 4"/>
          <p:cNvSpPr>
            <a:spLocks noGrp="1"/>
          </p:cNvSpPr>
          <p:nvPr>
            <p:ph sz="quarter" idx="17"/>
          </p:nvPr>
        </p:nvSpPr>
        <p:spPr/>
        <p:txBody>
          <a:bodyPr/>
          <a:lstStyle/>
          <a:p>
            <a:r>
              <a:rPr lang="de-CH" b="1" dirty="0" smtClean="0"/>
              <a:t>Gewisse AM-Pilzarten reagieren empfindlich auf häufigen Pflugeinsatz und hohe Düngung </a:t>
            </a:r>
            <a:endParaRPr lang="de-CH" b="1" dirty="0"/>
          </a:p>
        </p:txBody>
      </p:sp>
      <p:sp>
        <p:nvSpPr>
          <p:cNvPr id="7" name="Inhaltsplatzhalter 6"/>
          <p:cNvSpPr>
            <a:spLocks noGrp="1"/>
          </p:cNvSpPr>
          <p:nvPr>
            <p:ph sz="quarter" idx="25"/>
          </p:nvPr>
        </p:nvSpPr>
        <p:spPr/>
        <p:txBody>
          <a:bodyPr/>
          <a:lstStyle/>
          <a:p>
            <a:r>
              <a:rPr lang="de-CH" dirty="0" smtClean="0"/>
              <a:t>Beispiele von AM-Pilzarten (AMF), die besonders empfindlich auf intensive ackerbauliche Nutzung im Vergleich zu den organisch-biologischen und biologisch-dynamisch bewirtschafteten Verfahren des DOK-Versuchs reagierten</a:t>
            </a:r>
            <a:endParaRPr lang="de-CH" dirty="0"/>
          </a:p>
        </p:txBody>
      </p:sp>
      <p:sp>
        <p:nvSpPr>
          <p:cNvPr id="8" name="Fußzeilenplatzhalter 7"/>
          <p:cNvSpPr>
            <a:spLocks noGrp="1"/>
          </p:cNvSpPr>
          <p:nvPr>
            <p:ph type="ftr" sz="quarter" idx="26"/>
          </p:nvPr>
        </p:nvSpPr>
        <p:spPr/>
        <p:txBody>
          <a:bodyPr/>
          <a:lstStyle/>
          <a:p>
            <a:r>
              <a:rPr lang="de-CH" smtClean="0">
                <a:solidFill>
                  <a:schemeClr val="tx1">
                    <a:lumMod val="50000"/>
                    <a:lumOff val="50000"/>
                  </a:schemeClr>
                </a:solidFill>
              </a:rPr>
              <a:t>© </a:t>
            </a:r>
            <a:r>
              <a:rPr lang="de-DE" altLang="de-DE" smtClean="0"/>
              <a:t>2016 </a:t>
            </a:r>
            <a:r>
              <a:rPr lang="de-DE" smtClean="0">
                <a:solidFill>
                  <a:schemeClr val="tx1">
                    <a:lumMod val="50000"/>
                    <a:lumOff val="50000"/>
                  </a:schemeClr>
                </a:solidFill>
              </a:rPr>
              <a:t>FiBL, Bio Suisse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Foliensammlung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sym typeface="Wingdings 2" panose="05020102010507070707" pitchFamily="18" charset="2"/>
              </a:rPr>
              <a:t>3. Hintergrund DOK</a:t>
            </a:r>
            <a:r>
              <a:rPr lang="de-DE" altLang="de-DE" smtClean="0"/>
              <a:t>   </a:t>
            </a:r>
            <a:r>
              <a:rPr lang="de-DE" altLang="de-DE" sz="1050" smtClean="0">
                <a:solidFill>
                  <a:srgbClr val="008C7F"/>
                </a:solidFill>
                <a:latin typeface="Arial Black" panose="020B0A04020102020204" pitchFamily="34" charset="0"/>
                <a:sym typeface="Wingdings 2" panose="05020102010507070707" pitchFamily="18" charset="2"/>
              </a:rPr>
              <a:t>•</a:t>
            </a:r>
            <a:r>
              <a:rPr lang="de-DE" altLang="de-DE" smtClean="0">
                <a:solidFill>
                  <a:srgbClr val="008C7F"/>
                </a:solidFill>
                <a:sym typeface="Wingdings 2" panose="05020102010507070707" pitchFamily="18" charset="2"/>
              </a:rPr>
              <a:t>  </a:t>
            </a:r>
            <a:r>
              <a:rPr lang="de-DE" altLang="de-DE" smtClean="0"/>
              <a:t> Folie 3.</a:t>
            </a:r>
            <a:fld id="{575D1617-7AF4-4382-BA05-712756A4C3F1}" type="slidenum">
              <a:rPr lang="de-DE" altLang="de-DE" smtClean="0"/>
              <a:pPr/>
              <a:t>51</a:t>
            </a:fld>
            <a:endParaRPr lang="de-DE" altLang="de-DE" dirty="0" smtClean="0"/>
          </a:p>
        </p:txBody>
      </p:sp>
      <p:pic>
        <p:nvPicPr>
          <p:cNvPr id="9" name="Picture 2" descr="LanduseAMF1 copy"/>
          <p:cNvPicPr>
            <a:picLocks noGrp="1" noChangeAspect="1" noChangeArrowheads="1"/>
          </p:cNvPicPr>
          <p:nvPr>
            <p:ph sz="quarter" idx="24"/>
          </p:nvPr>
        </p:nvPicPr>
        <p:blipFill>
          <a:blip r:embed="rId2">
            <a:extLst>
              <a:ext uri="{28A0092B-C50C-407E-A947-70E740481C1C}">
                <a14:useLocalDpi xmlns:a14="http://schemas.microsoft.com/office/drawing/2010/main"/>
              </a:ext>
            </a:extLst>
          </a:blip>
          <a:srcRect/>
          <a:stretch>
            <a:fillRect/>
          </a:stretch>
        </p:blipFill>
        <p:spPr bwMode="auto">
          <a:xfrm>
            <a:off x="673571" y="2276872"/>
            <a:ext cx="4834533" cy="36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346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 Bodenbiologie</a:t>
            </a:r>
            <a:endParaRPr lang="de-CH" dirty="0"/>
          </a:p>
        </p:txBody>
      </p:sp>
      <p:sp>
        <p:nvSpPr>
          <p:cNvPr id="3" name="Inhaltsplatzhalter 2"/>
          <p:cNvSpPr>
            <a:spLocks noGrp="1"/>
          </p:cNvSpPr>
          <p:nvPr>
            <p:ph idx="12"/>
          </p:nvPr>
        </p:nvSpPr>
        <p:spPr/>
        <p:txBody>
          <a:bodyPr/>
          <a:lstStyle/>
          <a:p>
            <a:r>
              <a:rPr lang="de-CH" dirty="0" smtClean="0"/>
              <a:t>Zusammenfassung</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Deutliche Unterschiede zwischen Verfahren</a:t>
            </a:r>
          </a:p>
          <a:p>
            <a:endParaRPr lang="de-CH" dirty="0"/>
          </a:p>
          <a:p>
            <a:r>
              <a:rPr lang="de-CH" dirty="0" smtClean="0"/>
              <a:t>Positive Auswirkungen der biologischen Verfahren auf Belebtheit und Stabilität der Böden  </a:t>
            </a:r>
          </a:p>
          <a:p>
            <a:endParaRPr lang="de-CH" dirty="0" smtClean="0"/>
          </a:p>
          <a:p>
            <a:r>
              <a:rPr lang="de-CH" dirty="0"/>
              <a:t>Biokulturen erschliessen dank vermehrter Symbiose mit </a:t>
            </a:r>
            <a:r>
              <a:rPr lang="de-CH" dirty="0" smtClean="0"/>
              <a:t>Mykorrhizapilzen Boden besser</a:t>
            </a:r>
          </a:p>
          <a:p>
            <a:endParaRPr lang="de-CH" dirty="0" smtClean="0"/>
          </a:p>
          <a:p>
            <a:r>
              <a:rPr lang="de-CH" dirty="0" smtClean="0"/>
              <a:t>Hauptwirkungen durch </a:t>
            </a:r>
          </a:p>
          <a:p>
            <a:pPr lvl="1"/>
            <a:r>
              <a:rPr lang="de-CH" dirty="0" smtClean="0"/>
              <a:t>Bewirtschaftungsintensität (Düngungsintensität 1 oder 2)</a:t>
            </a:r>
          </a:p>
          <a:p>
            <a:pPr lvl="1"/>
            <a:r>
              <a:rPr lang="de-CH" dirty="0" smtClean="0"/>
              <a:t>Organische Düngung</a:t>
            </a:r>
          </a:p>
          <a:p>
            <a:pPr lvl="1"/>
            <a:r>
              <a:rPr lang="de-CH" dirty="0" smtClean="0"/>
              <a:t>pH Regulation</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52</a:t>
            </a:fld>
            <a:endParaRPr lang="de-DE" altLang="de-DE" dirty="0" smtClean="0"/>
          </a:p>
        </p:txBody>
      </p:sp>
    </p:spTree>
    <p:extLst>
      <p:ext uri="{BB962C8B-B14F-4D97-AF65-F5344CB8AC3E}">
        <p14:creationId xmlns:p14="http://schemas.microsoft.com/office/powerpoint/2010/main" val="3141970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a:t>DOK-Versuch: </a:t>
            </a:r>
            <a:r>
              <a:rPr lang="de-CH" dirty="0" smtClean="0"/>
              <a:t>Bodenzoologie</a:t>
            </a:r>
            <a:endParaRPr lang="de-CH" dirty="0"/>
          </a:p>
        </p:txBody>
      </p:sp>
      <p:sp>
        <p:nvSpPr>
          <p:cNvPr id="8" name="Inhaltsplatzhalter 7"/>
          <p:cNvSpPr>
            <a:spLocks noGrp="1"/>
          </p:cNvSpPr>
          <p:nvPr>
            <p:ph idx="12"/>
          </p:nvPr>
        </p:nvSpPr>
        <p:spPr/>
        <p:txBody>
          <a:bodyPr/>
          <a:lstStyle/>
          <a:p>
            <a:r>
              <a:rPr lang="de-CH" dirty="0" smtClean="0"/>
              <a:t>Regenwürmer</a:t>
            </a:r>
            <a:endParaRPr lang="de-CH" dirty="0"/>
          </a:p>
        </p:txBody>
      </p:sp>
      <p:sp>
        <p:nvSpPr>
          <p:cNvPr id="3" name="Inhaltsplatzhalter 2"/>
          <p:cNvSpPr>
            <a:spLocks noGrp="1"/>
          </p:cNvSpPr>
          <p:nvPr>
            <p:ph idx="14"/>
          </p:nvPr>
        </p:nvSpPr>
        <p:spPr>
          <a:xfrm>
            <a:off x="628650" y="6102208"/>
            <a:ext cx="7886700" cy="279120"/>
          </a:xfrm>
        </p:spPr>
        <p:txBody>
          <a:bodyPr/>
          <a:lstStyle/>
          <a:p>
            <a:r>
              <a:rPr lang="de-CH" dirty="0" smtClean="0"/>
              <a:t>Bild: L. Pfiffner, FiBL</a:t>
            </a:r>
            <a:endParaRPr lang="de-CH" dirty="0"/>
          </a:p>
        </p:txBody>
      </p:sp>
      <p:sp>
        <p:nvSpPr>
          <p:cNvPr id="5" name="Inhaltsplatzhalter 4"/>
          <p:cNvSpPr>
            <a:spLocks noGrp="1"/>
          </p:cNvSpPr>
          <p:nvPr>
            <p:ph sz="quarter" idx="21"/>
          </p:nvPr>
        </p:nvSpPr>
        <p:spPr>
          <a:xfrm>
            <a:off x="5652120" y="1556792"/>
            <a:ext cx="2863230" cy="4503024"/>
          </a:xfrm>
        </p:spPr>
        <p:txBody>
          <a:bodyPr/>
          <a:lstStyle/>
          <a:p>
            <a:r>
              <a:rPr lang="de-CH" dirty="0" smtClean="0"/>
              <a:t>Funktionen</a:t>
            </a:r>
            <a:r>
              <a:rPr lang="de-CH" dirty="0"/>
              <a:t> </a:t>
            </a:r>
            <a:r>
              <a:rPr lang="de-CH" dirty="0" smtClean="0"/>
              <a:t>von Regenwürmern </a:t>
            </a:r>
          </a:p>
          <a:p>
            <a:pPr lvl="1"/>
            <a:r>
              <a:rPr lang="de-CH" dirty="0" smtClean="0"/>
              <a:t>Durchlüftung</a:t>
            </a:r>
            <a:r>
              <a:rPr lang="de-CH" dirty="0"/>
              <a:t>, </a:t>
            </a:r>
            <a:r>
              <a:rPr lang="de-CH" dirty="0" smtClean="0"/>
              <a:t>verbesserte Wasseraufnahme </a:t>
            </a:r>
            <a:r>
              <a:rPr lang="de-CH" dirty="0"/>
              <a:t>und Wasserabfluss </a:t>
            </a:r>
            <a:endParaRPr lang="de-CH" dirty="0" smtClean="0"/>
          </a:p>
          <a:p>
            <a:pPr lvl="1"/>
            <a:r>
              <a:rPr lang="de-CH" dirty="0" smtClean="0"/>
              <a:t>Abbau </a:t>
            </a:r>
            <a:r>
              <a:rPr lang="de-CH" dirty="0"/>
              <a:t>von totem </a:t>
            </a:r>
            <a:r>
              <a:rPr lang="de-CH" dirty="0" smtClean="0"/>
              <a:t>Pflanzenmaterial</a:t>
            </a:r>
          </a:p>
          <a:p>
            <a:pPr lvl="1"/>
            <a:r>
              <a:rPr lang="de-CH" dirty="0" smtClean="0"/>
              <a:t>Verbesserung </a:t>
            </a:r>
            <a:r>
              <a:rPr lang="de-CH" dirty="0"/>
              <a:t>der Verfügbarkeit von Nährstoffen für </a:t>
            </a:r>
            <a:r>
              <a:rPr lang="de-CH" dirty="0" smtClean="0"/>
              <a:t>Pflanzen</a:t>
            </a:r>
          </a:p>
          <a:p>
            <a:pPr lvl="1"/>
            <a:r>
              <a:rPr lang="de-CH" dirty="0" smtClean="0"/>
              <a:t>Bindung </a:t>
            </a:r>
            <a:r>
              <a:rPr lang="de-CH" dirty="0"/>
              <a:t>von Kohlenstoff im </a:t>
            </a:r>
            <a:r>
              <a:rPr lang="de-CH" dirty="0" smtClean="0"/>
              <a:t>Boden, etc</a:t>
            </a:r>
            <a:r>
              <a:rPr lang="de-CH" dirty="0"/>
              <a:t>. </a:t>
            </a:r>
            <a:endParaRPr lang="de-CH" dirty="0" smtClean="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53</a:t>
            </a:fld>
            <a:endParaRPr lang="de-DE" altLang="de-DE" dirty="0" smtClean="0"/>
          </a:p>
        </p:txBody>
      </p:sp>
      <p:pic>
        <p:nvPicPr>
          <p:cNvPr id="11"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6113" y="1628800"/>
            <a:ext cx="4933950" cy="3088287"/>
          </a:xfrm>
        </p:spPr>
      </p:pic>
    </p:spTree>
    <p:extLst>
      <p:ext uri="{BB962C8B-B14F-4D97-AF65-F5344CB8AC3E}">
        <p14:creationId xmlns:p14="http://schemas.microsoft.com/office/powerpoint/2010/main" val="637554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Bodenzoologie</a:t>
            </a:r>
          </a:p>
        </p:txBody>
      </p:sp>
      <p:sp>
        <p:nvSpPr>
          <p:cNvPr id="3" name="Inhaltsplatzhalter 2"/>
          <p:cNvSpPr>
            <a:spLocks noGrp="1"/>
          </p:cNvSpPr>
          <p:nvPr>
            <p:ph idx="12"/>
          </p:nvPr>
        </p:nvSpPr>
        <p:spPr/>
        <p:txBody>
          <a:bodyPr/>
          <a:lstStyle/>
          <a:p>
            <a:r>
              <a:rPr lang="de-CH" dirty="0" smtClean="0"/>
              <a:t>Regenwürmer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Regenwurmexkremente: ein wertvolles Produkt</a:t>
            </a:r>
            <a:endParaRPr lang="de-CH"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54</a:t>
            </a:fld>
            <a:endParaRPr lang="de-DE" altLang="de-DE" dirty="0" smtClean="0"/>
          </a:p>
        </p:txBody>
      </p:sp>
      <p:sp>
        <p:nvSpPr>
          <p:cNvPr id="11" name="Inhaltsplatzhalter 10"/>
          <p:cNvSpPr>
            <a:spLocks noGrp="1"/>
          </p:cNvSpPr>
          <p:nvPr>
            <p:ph sz="quarter" idx="23"/>
          </p:nvPr>
        </p:nvSpPr>
        <p:spPr/>
        <p:txBody>
          <a:bodyPr/>
          <a:lstStyle/>
          <a:p>
            <a:r>
              <a:rPr lang="de-CH" dirty="0"/>
              <a:t>Regenwurmexkremente </a:t>
            </a:r>
          </a:p>
          <a:p>
            <a:pPr lvl="1"/>
            <a:r>
              <a:rPr lang="de-CH" dirty="0"/>
              <a:t>40-100 Tonnen pro Hektar und Jahr im Boden und auf der Bodenoberfläche</a:t>
            </a:r>
          </a:p>
          <a:p>
            <a:pPr lvl="1"/>
            <a:r>
              <a:rPr lang="de-CH" dirty="0"/>
              <a:t>Reich an Humus</a:t>
            </a:r>
          </a:p>
          <a:p>
            <a:pPr lvl="1"/>
            <a:r>
              <a:rPr lang="de-CH" dirty="0"/>
              <a:t>pH-neutral</a:t>
            </a:r>
          </a:p>
          <a:p>
            <a:pPr lvl="1"/>
            <a:r>
              <a:rPr lang="de-CH" dirty="0"/>
              <a:t>Angereichert mit Stickstoff (5x), Phosphor (7x) und Kalium (11x) im Vergleich zum Boden </a:t>
            </a:r>
          </a:p>
          <a:p>
            <a:pPr lvl="1"/>
            <a:r>
              <a:rPr lang="de-CH" dirty="0"/>
              <a:t>Stabile </a:t>
            </a:r>
            <a:r>
              <a:rPr lang="de-CH" dirty="0" smtClean="0"/>
              <a:t>Bodenaggregate</a:t>
            </a:r>
          </a:p>
          <a:p>
            <a:pPr lvl="1"/>
            <a:r>
              <a:rPr lang="de-CH" dirty="0" smtClean="0"/>
              <a:t>Durch Ton-Humus-Komplexbildung</a:t>
            </a:r>
            <a:endParaRPr lang="de-CH" dirty="0"/>
          </a:p>
          <a:p>
            <a:endParaRPr lang="de-CH" dirty="0"/>
          </a:p>
        </p:txBody>
      </p:sp>
      <p:pic>
        <p:nvPicPr>
          <p:cNvPr id="8" name="Inhaltsplatzhalter 7"/>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6227763" y="2132856"/>
            <a:ext cx="2298700" cy="2691785"/>
          </a:xfrm>
        </p:spPr>
      </p:pic>
    </p:spTree>
    <p:extLst>
      <p:ext uri="{BB962C8B-B14F-4D97-AF65-F5344CB8AC3E}">
        <p14:creationId xmlns:p14="http://schemas.microsoft.com/office/powerpoint/2010/main" val="936948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Bodenzoologie</a:t>
            </a:r>
          </a:p>
        </p:txBody>
      </p:sp>
      <p:sp>
        <p:nvSpPr>
          <p:cNvPr id="3" name="Inhaltsplatzhalter 2"/>
          <p:cNvSpPr>
            <a:spLocks noGrp="1"/>
          </p:cNvSpPr>
          <p:nvPr>
            <p:ph idx="12"/>
          </p:nvPr>
        </p:nvSpPr>
        <p:spPr/>
        <p:txBody>
          <a:bodyPr/>
          <a:lstStyle/>
          <a:p>
            <a:r>
              <a:rPr lang="de-CH" dirty="0" smtClean="0"/>
              <a:t>Regenwürmer</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Biomasse und Individuenzahl der </a:t>
            </a:r>
            <a:r>
              <a:rPr lang="de-CH" altLang="de-DE" dirty="0" smtClean="0"/>
              <a:t>Regenwürmer</a:t>
            </a:r>
            <a:endParaRPr lang="de-DE"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55</a:t>
            </a:fld>
            <a:endParaRPr lang="de-DE" altLang="de-DE" dirty="0" smtClean="0"/>
          </a:p>
        </p:txBody>
      </p:sp>
      <p:sp>
        <p:nvSpPr>
          <p:cNvPr id="8" name="Inhaltsplatzhalter 7"/>
          <p:cNvSpPr>
            <a:spLocks noGrp="1"/>
          </p:cNvSpPr>
          <p:nvPr>
            <p:ph sz="quarter" idx="25"/>
          </p:nvPr>
        </p:nvSpPr>
        <p:spPr/>
        <p:txBody>
          <a:bodyPr anchor="t" anchorCtr="0"/>
          <a:lstStyle/>
          <a:p>
            <a:r>
              <a:rPr lang="de-CH" altLang="de-DE" dirty="0" smtClean="0"/>
              <a:t>Mittelwerte</a:t>
            </a:r>
            <a:br>
              <a:rPr lang="de-CH" altLang="de-DE" dirty="0" smtClean="0"/>
            </a:br>
            <a:r>
              <a:rPr lang="de-CH" altLang="de-DE" dirty="0" smtClean="0"/>
              <a:t>1990</a:t>
            </a:r>
            <a:r>
              <a:rPr lang="de-CH" altLang="de-DE" dirty="0"/>
              <a:t>, 1991 und </a:t>
            </a:r>
            <a:r>
              <a:rPr lang="de-CH" altLang="de-DE" dirty="0" smtClean="0"/>
              <a:t>1992</a:t>
            </a:r>
            <a:endParaRPr lang="de-DE" altLang="de-DE" dirty="0"/>
          </a:p>
        </p:txBody>
      </p:sp>
      <p:sp>
        <p:nvSpPr>
          <p:cNvPr id="6" name="Inhaltsplatzhalter 5"/>
          <p:cNvSpPr>
            <a:spLocks noGrp="1"/>
          </p:cNvSpPr>
          <p:nvPr>
            <p:ph sz="quarter" idx="23"/>
          </p:nvPr>
        </p:nvSpPr>
        <p:spPr/>
        <p:txBody>
          <a:bodyPr/>
          <a:lstStyle/>
          <a:p>
            <a:endParaRPr lang="de-CH" dirty="0"/>
          </a:p>
        </p:txBody>
      </p:sp>
      <p:pic>
        <p:nvPicPr>
          <p:cNvPr id="12" name="Picture 28" descr="D:\AA Res\AA-Kommunikation\AA-Projekte in Arbeit\Foliensammlung\FS_in_PPT\03 Hintergrund\03.19\Grafik 3 Regenwürmer 03.19.jpg"/>
          <p:cNvPicPr>
            <a:picLocks noChangeAspect="1" noChangeArrowheads="1"/>
          </p:cNvPicPr>
          <p:nvPr/>
        </p:nvPicPr>
        <p:blipFill>
          <a:blip r:embed="rId2">
            <a:extLst>
              <a:ext uri="{28A0092B-C50C-407E-A947-70E740481C1C}">
                <a14:useLocalDpi xmlns:a14="http://schemas.microsoft.com/office/drawing/2010/main" val="0"/>
              </a:ext>
            </a:extLst>
          </a:blip>
          <a:srcRect b="5191"/>
          <a:stretch>
            <a:fillRect/>
          </a:stretch>
        </p:blipFill>
        <p:spPr bwMode="auto">
          <a:xfrm>
            <a:off x="827584" y="2031776"/>
            <a:ext cx="4322357" cy="401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69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Bodenzoologie</a:t>
            </a:r>
          </a:p>
        </p:txBody>
      </p:sp>
      <p:sp>
        <p:nvSpPr>
          <p:cNvPr id="3" name="Inhaltsplatzhalter 2"/>
          <p:cNvSpPr>
            <a:spLocks noGrp="1"/>
          </p:cNvSpPr>
          <p:nvPr>
            <p:ph idx="12"/>
          </p:nvPr>
        </p:nvSpPr>
        <p:spPr/>
        <p:txBody>
          <a:bodyPr/>
          <a:lstStyle/>
          <a:p>
            <a:r>
              <a:rPr lang="de-CH" dirty="0"/>
              <a:t>Regenwürmer</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56</a:t>
            </a:fld>
            <a:endParaRPr lang="de-DE" altLang="de-DE" dirty="0" smtClean="0"/>
          </a:p>
        </p:txBody>
      </p:sp>
      <p:pic>
        <p:nvPicPr>
          <p:cNvPr id="5" name="Inhaltsplatzhalter 4"/>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Tree>
    <p:extLst>
      <p:ext uri="{BB962C8B-B14F-4D97-AF65-F5344CB8AC3E}">
        <p14:creationId xmlns:p14="http://schemas.microsoft.com/office/powerpoint/2010/main" val="89617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Bodenzoologie</a:t>
            </a:r>
          </a:p>
        </p:txBody>
      </p:sp>
      <p:sp>
        <p:nvSpPr>
          <p:cNvPr id="3" name="Inhaltsplatzhalter 2"/>
          <p:cNvSpPr>
            <a:spLocks noGrp="1"/>
          </p:cNvSpPr>
          <p:nvPr>
            <p:ph idx="12"/>
          </p:nvPr>
        </p:nvSpPr>
        <p:spPr/>
        <p:txBody>
          <a:bodyPr/>
          <a:lstStyle/>
          <a:p>
            <a:r>
              <a:rPr lang="de-CH" dirty="0" smtClean="0"/>
              <a:t>Regenwürmer</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Häufigkeit von Laufkäfern, Kurzflüglern </a:t>
            </a:r>
            <a:r>
              <a:rPr lang="de-CH" altLang="de-DE" dirty="0" smtClean="0"/>
              <a:t>und </a:t>
            </a:r>
            <a:r>
              <a:rPr lang="de-CH" altLang="de-DE" dirty="0"/>
              <a:t>Spinnen</a:t>
            </a:r>
            <a:endParaRPr lang="de-DE"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57</a:t>
            </a:fld>
            <a:endParaRPr lang="de-DE" altLang="de-DE" dirty="0" smtClean="0"/>
          </a:p>
        </p:txBody>
      </p:sp>
      <p:sp>
        <p:nvSpPr>
          <p:cNvPr id="8" name="Inhaltsplatzhalter 7"/>
          <p:cNvSpPr>
            <a:spLocks noGrp="1"/>
          </p:cNvSpPr>
          <p:nvPr>
            <p:ph sz="quarter" idx="25"/>
          </p:nvPr>
        </p:nvSpPr>
        <p:spPr>
          <a:xfrm>
            <a:off x="6228184" y="2158192"/>
            <a:ext cx="2298430" cy="3756085"/>
          </a:xfrm>
        </p:spPr>
        <p:txBody>
          <a:bodyPr anchor="t" anchorCtr="0"/>
          <a:lstStyle/>
          <a:p>
            <a:r>
              <a:rPr lang="de-CH" altLang="de-DE" dirty="0" smtClean="0"/>
              <a:t>Mittelwerte </a:t>
            </a:r>
            <a:r>
              <a:rPr lang="de-CH" altLang="de-DE" dirty="0"/>
              <a:t/>
            </a:r>
            <a:br>
              <a:rPr lang="de-CH" altLang="de-DE" dirty="0"/>
            </a:br>
            <a:r>
              <a:rPr lang="de-CH" altLang="de-DE" dirty="0" smtClean="0"/>
              <a:t>1988</a:t>
            </a:r>
            <a:r>
              <a:rPr lang="de-CH" altLang="de-DE" dirty="0"/>
              <a:t>, 1990 und </a:t>
            </a:r>
            <a:r>
              <a:rPr lang="de-CH" altLang="de-DE" dirty="0" smtClean="0"/>
              <a:t>1991</a:t>
            </a:r>
          </a:p>
          <a:p>
            <a:r>
              <a:rPr lang="de-CH" altLang="de-DE" dirty="0" smtClean="0"/>
              <a:t>Gefährdete </a:t>
            </a:r>
            <a:r>
              <a:rPr lang="de-CH" altLang="de-DE" dirty="0"/>
              <a:t>Laufkäfer-arten und mikroklima-tisch anspruchsvolle Arten </a:t>
            </a:r>
            <a:r>
              <a:rPr lang="de-CH" altLang="de-DE" dirty="0" smtClean="0"/>
              <a:t>meist </a:t>
            </a:r>
            <a:r>
              <a:rPr lang="de-CH" altLang="de-DE" dirty="0"/>
              <a:t>nur in </a:t>
            </a:r>
            <a:r>
              <a:rPr lang="de-CH" altLang="de-DE" dirty="0" smtClean="0"/>
              <a:t> </a:t>
            </a:r>
            <a:r>
              <a:rPr lang="de-CH" altLang="de-DE" dirty="0"/>
              <a:t>Bioparzellen </a:t>
            </a:r>
            <a:endParaRPr lang="de-DE" altLang="de-DE" dirty="0"/>
          </a:p>
        </p:txBody>
      </p:sp>
      <p:pic>
        <p:nvPicPr>
          <p:cNvPr id="13" name="Picture 28" descr="D:\AA Res\AA-Kommunikation\AA-Projekte in Arbeit\Foliensammlung\FS_in_PPT\03 Hintergrund\03.18\Grafik Abundanz 03.18.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53210" y="2252462"/>
            <a:ext cx="4854894" cy="347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4023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Zusammenfassung Bodenzoologie</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Höhere Diversität in biologischen Verfahren</a:t>
            </a:r>
          </a:p>
          <a:p>
            <a:pPr lvl="1"/>
            <a:r>
              <a:rPr lang="de-CH" dirty="0" smtClean="0"/>
              <a:t>Unkräuter und Samen </a:t>
            </a:r>
          </a:p>
          <a:p>
            <a:pPr lvl="1"/>
            <a:r>
              <a:rPr lang="de-CH" dirty="0" smtClean="0"/>
              <a:t>Laufkäfer, Spinnen und andere oberirdische Arten </a:t>
            </a:r>
          </a:p>
          <a:p>
            <a:pPr lvl="1"/>
            <a:endParaRPr lang="de-CH" dirty="0" smtClean="0"/>
          </a:p>
          <a:p>
            <a:r>
              <a:rPr lang="de-CH" dirty="0" smtClean="0"/>
              <a:t>Biomasse von Regenwürmern</a:t>
            </a:r>
          </a:p>
          <a:p>
            <a:pPr lvl="1"/>
            <a:r>
              <a:rPr lang="de-CH" dirty="0" smtClean="0"/>
              <a:t>Gleich bei Verfahren mit Hofdüngergaben</a:t>
            </a:r>
          </a:p>
          <a:p>
            <a:pPr lvl="1"/>
            <a:endParaRPr lang="de-CH" dirty="0"/>
          </a:p>
          <a:p>
            <a:pPr indent="-288000"/>
            <a:r>
              <a:rPr lang="de-CH" dirty="0" smtClean="0"/>
              <a:t>Die mikrobiellen Bodenlebewesen unterscheiden sich in den Verfahren</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58</a:t>
            </a:fld>
            <a:endParaRPr lang="de-DE" altLang="de-DE" dirty="0" smtClean="0"/>
          </a:p>
        </p:txBody>
      </p:sp>
    </p:spTree>
    <p:extLst>
      <p:ext uri="{BB962C8B-B14F-4D97-AF65-F5344CB8AC3E}">
        <p14:creationId xmlns:p14="http://schemas.microsoft.com/office/powerpoint/2010/main" val="813576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Die wichtigsten Ergebnisse in Kürze 2</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Bodenqualität</a:t>
            </a:r>
          </a:p>
          <a:p>
            <a:pPr lvl="1"/>
            <a:r>
              <a:rPr lang="de-CH" dirty="0" smtClean="0"/>
              <a:t>chemische, physikalische und biologische Parameter der Bodenqualität durch biologische </a:t>
            </a:r>
            <a:r>
              <a:rPr lang="de-CH" dirty="0"/>
              <a:t>Verfahren </a:t>
            </a:r>
            <a:r>
              <a:rPr lang="de-CH" dirty="0" smtClean="0"/>
              <a:t>verbessert</a:t>
            </a:r>
          </a:p>
          <a:p>
            <a:pPr lvl="1"/>
            <a:r>
              <a:rPr lang="de-CH" dirty="0" smtClean="0"/>
              <a:t>Bodenfruchtbarkeit und Bodenbiodiversität in biologischen Verfahren höher</a:t>
            </a:r>
          </a:p>
          <a:p>
            <a:r>
              <a:rPr lang="de-CH" dirty="0" smtClean="0"/>
              <a:t>Biodiversität</a:t>
            </a:r>
          </a:p>
          <a:p>
            <a:pPr lvl="1"/>
            <a:r>
              <a:rPr lang="de-CH" dirty="0" smtClean="0"/>
              <a:t>Biodiversität in biologischen Verfahren höher (Regenwürmer, Insekten, Beikräuter, Mykorrhizapilze)</a:t>
            </a:r>
          </a:p>
          <a:p>
            <a:pPr lvl="1"/>
            <a:endParaRPr lang="de-CH" dirty="0" smtClean="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a:t>
            </a:fld>
            <a:endParaRPr lang="de-DE" altLang="de-DE" dirty="0" smtClean="0"/>
          </a:p>
        </p:txBody>
      </p:sp>
    </p:spTree>
    <p:extLst>
      <p:ext uri="{BB962C8B-B14F-4D97-AF65-F5344CB8AC3E}">
        <p14:creationId xmlns:p14="http://schemas.microsoft.com/office/powerpoint/2010/main" val="3372372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Bodenbiodiversität</a:t>
            </a:r>
            <a:endParaRPr lang="de-CH" dirty="0"/>
          </a:p>
        </p:txBody>
      </p:sp>
      <p:sp>
        <p:nvSpPr>
          <p:cNvPr id="3" name="Inhaltsplatzhalter 2"/>
          <p:cNvSpPr>
            <a:spLocks noGrp="1"/>
          </p:cNvSpPr>
          <p:nvPr>
            <p:ph idx="12"/>
          </p:nvPr>
        </p:nvSpPr>
        <p:spPr/>
        <p:txBody>
          <a:bodyPr/>
          <a:lstStyle/>
          <a:p>
            <a:r>
              <a:rPr lang="de-CH" dirty="0" smtClean="0"/>
              <a:t>Artenvielfalt </a:t>
            </a:r>
            <a:endParaRPr lang="de-CH" dirty="0"/>
          </a:p>
        </p:txBody>
      </p:sp>
      <p:sp>
        <p:nvSpPr>
          <p:cNvPr id="4" name="Inhaltsplatzhalter 3"/>
          <p:cNvSpPr>
            <a:spLocks noGrp="1"/>
          </p:cNvSpPr>
          <p:nvPr>
            <p:ph idx="14"/>
          </p:nvPr>
        </p:nvSpPr>
        <p:spPr/>
        <p:txBody>
          <a:bodyPr/>
          <a:lstStyle/>
          <a:p>
            <a:r>
              <a:rPr lang="de-CH" dirty="0"/>
              <a:t>Quelle: FiBL-Dossier «Bio fördert Bodenfruchtbarkeit und Artenvielfalt»</a:t>
            </a:r>
          </a:p>
        </p:txBody>
      </p:sp>
      <p:sp>
        <p:nvSpPr>
          <p:cNvPr id="5" name="Inhaltsplatzhalter 4"/>
          <p:cNvSpPr>
            <a:spLocks noGrp="1"/>
          </p:cNvSpPr>
          <p:nvPr>
            <p:ph sz="quarter" idx="17"/>
          </p:nvPr>
        </p:nvSpPr>
        <p:spPr/>
        <p:txBody>
          <a:bodyPr/>
          <a:lstStyle/>
          <a:p>
            <a:pPr>
              <a:spcBef>
                <a:spcPct val="50000"/>
              </a:spcBef>
            </a:pPr>
            <a:r>
              <a:rPr lang="de-CH" altLang="de-DE" dirty="0"/>
              <a:t>Energienutzung und mikrobielle Diversität (1995/96</a:t>
            </a:r>
            <a:r>
              <a:rPr lang="de-CH" altLang="de-DE" dirty="0" smtClean="0"/>
              <a:t>)</a:t>
            </a:r>
            <a:r>
              <a:rPr lang="de-DE" altLang="de-DE" dirty="0" smtClean="0"/>
              <a:t> </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59</a:t>
            </a:fld>
            <a:endParaRPr lang="de-DE" altLang="de-DE" dirty="0" smtClean="0"/>
          </a:p>
        </p:txBody>
      </p:sp>
      <p:sp>
        <p:nvSpPr>
          <p:cNvPr id="8" name="Inhaltsplatzhalter 7"/>
          <p:cNvSpPr>
            <a:spLocks noGrp="1"/>
          </p:cNvSpPr>
          <p:nvPr>
            <p:ph sz="quarter" idx="25"/>
          </p:nvPr>
        </p:nvSpPr>
        <p:spPr/>
        <p:txBody>
          <a:bodyPr anchor="t" anchorCtr="0"/>
          <a:lstStyle/>
          <a:p>
            <a:r>
              <a:rPr lang="de-CH" altLang="de-DE" dirty="0"/>
              <a:t>Mit steigender Vielfalt </a:t>
            </a:r>
            <a:r>
              <a:rPr lang="de-CH" altLang="de-DE" dirty="0" smtClean="0"/>
              <a:t>benötigt die  Mikroorganismen-population </a:t>
            </a:r>
            <a:r>
              <a:rPr lang="de-CH" altLang="de-DE" dirty="0"/>
              <a:t>weniger Energie pro Einheit Biomasse</a:t>
            </a:r>
            <a:r>
              <a:rPr lang="de-CH" altLang="de-DE" dirty="0" smtClean="0"/>
              <a:t>.</a:t>
            </a:r>
          </a:p>
          <a:p>
            <a:r>
              <a:rPr lang="de-CH" altLang="de-DE" dirty="0"/>
              <a:t/>
            </a:r>
            <a:br>
              <a:rPr lang="de-CH" altLang="de-DE" dirty="0"/>
            </a:br>
            <a:r>
              <a:rPr lang="de-CH" altLang="de-DE" dirty="0" smtClean="0"/>
              <a:t>Shannon-Index </a:t>
            </a:r>
            <a:r>
              <a:rPr lang="de-CH" altLang="de-DE" dirty="0"/>
              <a:t>gibt </a:t>
            </a:r>
            <a:r>
              <a:rPr lang="de-CH" altLang="de-DE" dirty="0" smtClean="0"/>
              <a:t>Mass </a:t>
            </a:r>
            <a:r>
              <a:rPr lang="de-CH" altLang="de-DE" dirty="0"/>
              <a:t>der mikrobiellen Vielfalt </a:t>
            </a:r>
            <a:r>
              <a:rPr lang="de-CH" altLang="de-DE" dirty="0" smtClean="0"/>
              <a:t>an</a:t>
            </a:r>
            <a:endParaRPr lang="de-DE" altLang="de-DE" dirty="0"/>
          </a:p>
        </p:txBody>
      </p:sp>
      <p:pic>
        <p:nvPicPr>
          <p:cNvPr id="13" name="Picture 37" descr="D:\AA Res\AA-Kommunikation\AA-Projekte in Arbeit\Foliensammlung\FS_in_PPT\03 Hintergrund\03.28\ Grafik Atmung und Div.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755966" y="2067411"/>
            <a:ext cx="5472217" cy="35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94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Bodenbiodiversität</a:t>
            </a:r>
            <a:endParaRPr lang="de-CH" dirty="0"/>
          </a:p>
        </p:txBody>
      </p:sp>
      <p:sp>
        <p:nvSpPr>
          <p:cNvPr id="3" name="Inhaltsplatzhalter 2"/>
          <p:cNvSpPr>
            <a:spLocks noGrp="1"/>
          </p:cNvSpPr>
          <p:nvPr>
            <p:ph idx="12"/>
          </p:nvPr>
        </p:nvSpPr>
        <p:spPr/>
        <p:txBody>
          <a:bodyPr/>
          <a:lstStyle/>
          <a:p>
            <a:r>
              <a:rPr lang="de-CH" dirty="0" smtClean="0"/>
              <a:t>Artenvielfalt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spcBef>
                <a:spcPct val="50000"/>
              </a:spcBef>
            </a:pPr>
            <a:r>
              <a:rPr lang="de-CH" altLang="de-DE" dirty="0"/>
              <a:t>Anzahl Arten in den Anbausystemen</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60</a:t>
            </a:fld>
            <a:endParaRPr lang="de-DE" altLang="de-DE" dirty="0" smtClean="0"/>
          </a:p>
        </p:txBody>
      </p:sp>
      <p:sp>
        <p:nvSpPr>
          <p:cNvPr id="8" name="Inhaltsplatzhalter 7"/>
          <p:cNvSpPr>
            <a:spLocks noGrp="1"/>
          </p:cNvSpPr>
          <p:nvPr>
            <p:ph sz="quarter" idx="25"/>
          </p:nvPr>
        </p:nvSpPr>
        <p:spPr>
          <a:xfrm>
            <a:off x="628650" y="5560078"/>
            <a:ext cx="7897964" cy="256855"/>
          </a:xfrm>
        </p:spPr>
        <p:txBody>
          <a:bodyPr anchor="t" anchorCtr="0"/>
          <a:lstStyle/>
          <a:p>
            <a:r>
              <a:rPr lang="de-CH" altLang="de-DE" sz="1400" dirty="0"/>
              <a:t>Je mehr Beikrautarten, desto bessere Lebensbedingungen für viele Laufkäferarten</a:t>
            </a:r>
            <a:endParaRPr lang="de-DE" altLang="de-DE" sz="1400" dirty="0"/>
          </a:p>
        </p:txBody>
      </p:sp>
      <p:pic>
        <p:nvPicPr>
          <p:cNvPr id="12" name="Picture 27" descr="D:\AA Res\AA-Kommunikation\AA-Projekte in Arbeit\Foliensammlung\FS_in_PPT\03 Hintergrund\03.29\grafik seite 29.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l="5457" t="31818" r="9056" b="22704"/>
          <a:stretch>
            <a:fillRect/>
          </a:stretch>
        </p:blipFill>
        <p:spPr bwMode="auto">
          <a:xfrm>
            <a:off x="628656" y="1976109"/>
            <a:ext cx="7816254" cy="31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2"/>
          <p:cNvSpPr txBox="1">
            <a:spLocks noChangeArrowheads="1"/>
          </p:cNvSpPr>
          <p:nvPr/>
        </p:nvSpPr>
        <p:spPr bwMode="auto">
          <a:xfrm>
            <a:off x="1331640" y="5095600"/>
            <a:ext cx="1304180"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61200" rIns="9000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de-CH" altLang="de-DE" sz="1400" dirty="0">
                <a:solidFill>
                  <a:schemeClr val="tx1"/>
                </a:solidFill>
              </a:rPr>
              <a:t>Beikräuter</a:t>
            </a:r>
            <a:endParaRPr lang="de-DE" altLang="de-DE" sz="1400" dirty="0">
              <a:solidFill>
                <a:schemeClr val="tx1"/>
              </a:solidFill>
            </a:endParaRPr>
          </a:p>
        </p:txBody>
      </p:sp>
      <p:sp>
        <p:nvSpPr>
          <p:cNvPr id="15" name="Text Box 33"/>
          <p:cNvSpPr txBox="1">
            <a:spLocks noChangeArrowheads="1"/>
          </p:cNvSpPr>
          <p:nvPr/>
        </p:nvSpPr>
        <p:spPr bwMode="auto">
          <a:xfrm>
            <a:off x="3230825" y="5091501"/>
            <a:ext cx="1304180"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de-CH" altLang="de-DE" sz="1400" dirty="0">
                <a:solidFill>
                  <a:schemeClr val="tx1"/>
                </a:solidFill>
              </a:rPr>
              <a:t>Samenvorrat</a:t>
            </a:r>
            <a:endParaRPr lang="de-DE" altLang="de-DE" sz="1400" dirty="0">
              <a:solidFill>
                <a:schemeClr val="tx1"/>
              </a:solidFill>
            </a:endParaRPr>
          </a:p>
        </p:txBody>
      </p:sp>
      <p:sp>
        <p:nvSpPr>
          <p:cNvPr id="16" name="Text Box 34"/>
          <p:cNvSpPr txBox="1">
            <a:spLocks noChangeArrowheads="1"/>
          </p:cNvSpPr>
          <p:nvPr/>
        </p:nvSpPr>
        <p:spPr bwMode="auto">
          <a:xfrm>
            <a:off x="5130010" y="5091500"/>
            <a:ext cx="1304180"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de-CH" altLang="de-DE" sz="1400" dirty="0">
                <a:solidFill>
                  <a:schemeClr val="tx1"/>
                </a:solidFill>
              </a:rPr>
              <a:t>Laufkäfer</a:t>
            </a:r>
            <a:endParaRPr lang="de-DE" altLang="de-DE" sz="1400" dirty="0">
              <a:solidFill>
                <a:schemeClr val="tx1"/>
              </a:solidFill>
            </a:endParaRPr>
          </a:p>
        </p:txBody>
      </p:sp>
      <p:sp>
        <p:nvSpPr>
          <p:cNvPr id="17" name="Text Box 36"/>
          <p:cNvSpPr txBox="1">
            <a:spLocks noChangeArrowheads="1"/>
          </p:cNvSpPr>
          <p:nvPr/>
        </p:nvSpPr>
        <p:spPr bwMode="auto">
          <a:xfrm>
            <a:off x="6876256" y="5091500"/>
            <a:ext cx="1449088"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de-CH" altLang="de-DE" sz="1400" dirty="0">
                <a:solidFill>
                  <a:schemeClr val="tx1"/>
                </a:solidFill>
              </a:rPr>
              <a:t>Regenwürmer</a:t>
            </a:r>
            <a:endParaRPr lang="de-DE" altLang="de-DE" sz="1400" dirty="0">
              <a:solidFill>
                <a:schemeClr val="tx1"/>
              </a:solidFill>
            </a:endParaRPr>
          </a:p>
        </p:txBody>
      </p:sp>
    </p:spTree>
    <p:extLst>
      <p:ext uri="{BB962C8B-B14F-4D97-AF65-F5344CB8AC3E}">
        <p14:creationId xmlns:p14="http://schemas.microsoft.com/office/powerpoint/2010/main" val="4013595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p:txBody>
          <a:bodyPr/>
          <a:lstStyle/>
          <a:p>
            <a:r>
              <a:rPr lang="de-CH" dirty="0"/>
              <a:t>DOK-Versuch: Bodenbiodiversität</a:t>
            </a:r>
          </a:p>
        </p:txBody>
      </p:sp>
      <p:sp>
        <p:nvSpPr>
          <p:cNvPr id="19" name="Inhaltsplatzhalter 18"/>
          <p:cNvSpPr>
            <a:spLocks noGrp="1"/>
          </p:cNvSpPr>
          <p:nvPr>
            <p:ph idx="12"/>
          </p:nvPr>
        </p:nvSpPr>
        <p:spPr/>
        <p:txBody>
          <a:bodyPr/>
          <a:lstStyle/>
          <a:p>
            <a:r>
              <a:rPr lang="de-CH" dirty="0" smtClean="0"/>
              <a:t>Pilzkrankheit «falscher Mehltau»</a:t>
            </a:r>
            <a:endParaRPr lang="de-CH" dirty="0"/>
          </a:p>
        </p:txBody>
      </p:sp>
      <p:sp>
        <p:nvSpPr>
          <p:cNvPr id="13" name="Fußzeilenplatzhalter 1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61</a:t>
            </a:fld>
            <a:endParaRPr lang="de-DE" altLang="de-DE" dirty="0" smtClean="0"/>
          </a:p>
        </p:txBody>
      </p:sp>
      <p:sp>
        <p:nvSpPr>
          <p:cNvPr id="28" name="Inhaltsplatzhalter 27"/>
          <p:cNvSpPr>
            <a:spLocks noGrp="1"/>
          </p:cNvSpPr>
          <p:nvPr>
            <p:ph idx="14"/>
          </p:nvPr>
        </p:nvSpPr>
        <p:spPr>
          <a:xfrm>
            <a:off x="628650" y="6013745"/>
            <a:ext cx="7886700" cy="367583"/>
          </a:xfrm>
        </p:spPr>
        <p:txBody>
          <a:bodyPr/>
          <a:lstStyle/>
          <a:p>
            <a:r>
              <a:rPr lang="de-CH" dirty="0" smtClean="0"/>
              <a:t>Diagramm: Diplomarbeit Felix Weber ETH, 2005 Bild 1: </a:t>
            </a:r>
            <a:r>
              <a:rPr lang="de-CH" dirty="0"/>
              <a:t>Mikroskopische Aufnahme eines Sporangium von </a:t>
            </a:r>
            <a:r>
              <a:rPr lang="de-CH" i="1" dirty="0"/>
              <a:t>Hyaloperonospora </a:t>
            </a:r>
            <a:r>
              <a:rPr lang="de-CH" i="1" dirty="0" smtClean="0"/>
              <a:t>parasitica  </a:t>
            </a:r>
            <a:r>
              <a:rPr lang="de-CH" dirty="0" smtClean="0"/>
              <a:t>Emmanuel </a:t>
            </a:r>
            <a:r>
              <a:rPr lang="de-CH" dirty="0"/>
              <a:t>Boutet</a:t>
            </a:r>
            <a:r>
              <a:rPr lang="de-CH" dirty="0" smtClean="0"/>
              <a:t> Bild 2: Ackerschmalwand, standard</a:t>
            </a:r>
            <a:endParaRPr lang="de-CH" dirty="0"/>
          </a:p>
        </p:txBody>
      </p:sp>
      <p:pic>
        <p:nvPicPr>
          <p:cNvPr id="29" name="Picture 3"/>
          <p:cNvPicPr>
            <a:picLocks noGrp="1" noChangeAspect="1" noChangeArrowheads="1"/>
          </p:cNvPicPr>
          <p:nvPr>
            <p:ph sz="quarter" idx="60"/>
          </p:nvPr>
        </p:nvPicPr>
        <p:blipFill>
          <a:blip r:embed="rId2" cstate="screen">
            <a:extLst>
              <a:ext uri="{28A0092B-C50C-407E-A947-70E740481C1C}">
                <a14:useLocalDpi xmlns:a14="http://schemas.microsoft.com/office/drawing/2010/main" val="0"/>
              </a:ext>
            </a:extLst>
          </a:blip>
          <a:stretch>
            <a:fillRect/>
          </a:stretch>
        </p:blipFill>
        <p:spPr>
          <a:xfrm>
            <a:off x="649103" y="1543050"/>
            <a:ext cx="3843707" cy="2894013"/>
          </a:xfrm>
          <a:noFill/>
          <a:ln/>
        </p:spPr>
      </p:pic>
      <p:sp>
        <p:nvSpPr>
          <p:cNvPr id="30" name="Inhaltsplatzhalter 29"/>
          <p:cNvSpPr>
            <a:spLocks noGrp="1"/>
          </p:cNvSpPr>
          <p:nvPr>
            <p:ph sz="quarter" idx="59"/>
          </p:nvPr>
        </p:nvSpPr>
        <p:spPr/>
        <p:txBody>
          <a:bodyPr/>
          <a:lstStyle/>
          <a:p>
            <a:r>
              <a:rPr lang="de-CH" sz="1600" dirty="0" smtClean="0"/>
              <a:t>Falscher Mehltau infiziert nur Pflanzen aus der Familie der Kreuzblütler. </a:t>
            </a:r>
            <a:br>
              <a:rPr lang="de-CH" sz="1600" dirty="0" smtClean="0"/>
            </a:br>
            <a:r>
              <a:rPr lang="de-CH" sz="1600" dirty="0" smtClean="0"/>
              <a:t>Gemüsebau: alle Kohlsorten Ackerbau: Raps, Senf</a:t>
            </a:r>
            <a:endParaRPr lang="de-CH" sz="1600" dirty="0"/>
          </a:p>
        </p:txBody>
      </p:sp>
      <p:pic>
        <p:nvPicPr>
          <p:cNvPr id="3" name="Inhaltsplatzhalter 2"/>
          <p:cNvPicPr>
            <a:picLocks noGrp="1" noChangeAspect="1"/>
          </p:cNvPicPr>
          <p:nvPr>
            <p:ph sz="quarter" idx="58"/>
          </p:nvPr>
        </p:nvPicPr>
        <p:blipFill>
          <a:blip r:embed="rId3">
            <a:extLst>
              <a:ext uri="{28A0092B-C50C-407E-A947-70E740481C1C}">
                <a14:useLocalDpi xmlns:a14="http://schemas.microsoft.com/office/drawing/2010/main" val="0"/>
              </a:ext>
            </a:extLst>
          </a:blip>
          <a:stretch>
            <a:fillRect/>
          </a:stretch>
        </p:blipFill>
        <p:spPr>
          <a:xfrm>
            <a:off x="4879658" y="1657645"/>
            <a:ext cx="3413760" cy="2664823"/>
          </a:xfrm>
        </p:spPr>
      </p:pic>
      <p:pic>
        <p:nvPicPr>
          <p:cNvPr id="5" name="Inhaltsplatzhalter 4"/>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5642372" y="4533900"/>
            <a:ext cx="1902619" cy="1268413"/>
          </a:xfrm>
        </p:spPr>
      </p:pic>
    </p:spTree>
    <p:extLst>
      <p:ext uri="{BB962C8B-B14F-4D97-AF65-F5344CB8AC3E}">
        <p14:creationId xmlns:p14="http://schemas.microsoft.com/office/powerpoint/2010/main" val="2626541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Bodenbiodiversität</a:t>
            </a:r>
            <a:endParaRPr lang="de-CH" dirty="0"/>
          </a:p>
        </p:txBody>
      </p:sp>
      <p:sp>
        <p:nvSpPr>
          <p:cNvPr id="3" name="Inhaltsplatzhalter 2"/>
          <p:cNvSpPr>
            <a:spLocks noGrp="1"/>
          </p:cNvSpPr>
          <p:nvPr>
            <p:ph idx="12"/>
          </p:nvPr>
        </p:nvSpPr>
        <p:spPr/>
        <p:txBody>
          <a:bodyPr/>
          <a:lstStyle/>
          <a:p>
            <a:r>
              <a:rPr lang="de-CH" dirty="0" smtClean="0"/>
              <a:t>Artenvielfalt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a:t>
            </a:r>
            <a:r>
              <a:rPr lang="de-CH" altLang="de-DE" dirty="0"/>
              <a:t>Hartmann et al, 2006, FEMS </a:t>
            </a:r>
            <a:r>
              <a:rPr lang="de-CH" altLang="de-DE" dirty="0" smtClean="0"/>
              <a:t>ME</a:t>
            </a:r>
            <a:endParaRPr lang="de-DE" altLang="de-DE" dirty="0"/>
          </a:p>
        </p:txBody>
      </p:sp>
      <p:sp>
        <p:nvSpPr>
          <p:cNvPr id="5" name="Inhaltsplatzhalter 4"/>
          <p:cNvSpPr>
            <a:spLocks noGrp="1"/>
          </p:cNvSpPr>
          <p:nvPr>
            <p:ph sz="quarter" idx="17"/>
          </p:nvPr>
        </p:nvSpPr>
        <p:spPr/>
        <p:txBody>
          <a:bodyPr/>
          <a:lstStyle/>
          <a:p>
            <a:pPr>
              <a:spcBef>
                <a:spcPct val="50000"/>
              </a:spcBef>
            </a:pPr>
            <a:r>
              <a:rPr lang="de-CH" altLang="de-DE" dirty="0"/>
              <a:t>Molekulargenetische T-RFLP Profile</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62</a:t>
            </a:fld>
            <a:endParaRPr lang="de-DE" altLang="de-DE" dirty="0" smtClean="0"/>
          </a:p>
        </p:txBody>
      </p:sp>
      <p:sp>
        <p:nvSpPr>
          <p:cNvPr id="8" name="Inhaltsplatzhalter 7"/>
          <p:cNvSpPr>
            <a:spLocks noGrp="1"/>
          </p:cNvSpPr>
          <p:nvPr>
            <p:ph sz="quarter" idx="25"/>
          </p:nvPr>
        </p:nvSpPr>
        <p:spPr/>
        <p:txBody>
          <a:bodyPr anchor="t" anchorCtr="0"/>
          <a:lstStyle/>
          <a:p>
            <a:r>
              <a:rPr lang="de-CH" altLang="de-DE" dirty="0"/>
              <a:t>Molekulargenetische T-RFLP Profile unterscheiden organische und nicht organisch gedüngte Böden, sowie auch </a:t>
            </a:r>
            <a:r>
              <a:rPr lang="de-CH" altLang="de-DE" dirty="0" smtClean="0"/>
              <a:t>Vorfrüchte</a:t>
            </a:r>
          </a:p>
          <a:p>
            <a:endParaRPr lang="de-CH" altLang="de-DE" dirty="0"/>
          </a:p>
          <a:p>
            <a:endParaRPr lang="de-CH" altLang="de-DE" dirty="0" smtClean="0"/>
          </a:p>
          <a:p>
            <a:endParaRPr lang="de-DE" altLang="de-DE" dirty="0"/>
          </a:p>
        </p:txBody>
      </p:sp>
      <p:sp>
        <p:nvSpPr>
          <p:cNvPr id="6" name="Inhaltsplatzhalter 5"/>
          <p:cNvSpPr>
            <a:spLocks noGrp="1"/>
          </p:cNvSpPr>
          <p:nvPr>
            <p:ph sz="quarter" idx="23"/>
          </p:nvPr>
        </p:nvSpPr>
        <p:spPr>
          <a:xfrm>
            <a:off x="628650" y="2060848"/>
            <a:ext cx="5527526" cy="3756085"/>
          </a:xfrm>
        </p:spPr>
        <p:txBody>
          <a:bodyPr/>
          <a:lstStyle/>
          <a:p>
            <a:endParaRPr lang="de-CH" dirty="0"/>
          </a:p>
        </p:txBody>
      </p:sp>
      <p:grpSp>
        <p:nvGrpSpPr>
          <p:cNvPr id="18" name="Group 3"/>
          <p:cNvGrpSpPr>
            <a:grpSpLocks/>
          </p:cNvGrpSpPr>
          <p:nvPr/>
        </p:nvGrpSpPr>
        <p:grpSpPr bwMode="auto">
          <a:xfrm>
            <a:off x="628650" y="2058283"/>
            <a:ext cx="5527526" cy="3305734"/>
            <a:chOff x="628" y="981"/>
            <a:chExt cx="3820" cy="2156"/>
          </a:xfrm>
        </p:grpSpPr>
        <p:sp>
          <p:nvSpPr>
            <p:cNvPr id="19" name="Line 4"/>
            <p:cNvSpPr>
              <a:spLocks noChangeShapeType="1"/>
            </p:cNvSpPr>
            <p:nvPr/>
          </p:nvSpPr>
          <p:spPr bwMode="auto">
            <a:xfrm>
              <a:off x="930" y="2952"/>
              <a:ext cx="351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0" name="Line 5"/>
            <p:cNvSpPr>
              <a:spLocks noChangeShapeType="1"/>
            </p:cNvSpPr>
            <p:nvPr/>
          </p:nvSpPr>
          <p:spPr bwMode="auto">
            <a:xfrm flipV="1">
              <a:off x="4447" y="981"/>
              <a:ext cx="1" cy="19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1" name="Line 6"/>
            <p:cNvSpPr>
              <a:spLocks noChangeShapeType="1"/>
            </p:cNvSpPr>
            <p:nvPr/>
          </p:nvSpPr>
          <p:spPr bwMode="auto">
            <a:xfrm flipH="1">
              <a:off x="930" y="981"/>
              <a:ext cx="351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2" name="Line 7"/>
            <p:cNvSpPr>
              <a:spLocks noChangeShapeType="1"/>
            </p:cNvSpPr>
            <p:nvPr/>
          </p:nvSpPr>
          <p:spPr bwMode="auto">
            <a:xfrm>
              <a:off x="930" y="981"/>
              <a:ext cx="1" cy="19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3" name="Line 8"/>
            <p:cNvSpPr>
              <a:spLocks noChangeShapeType="1"/>
            </p:cNvSpPr>
            <p:nvPr/>
          </p:nvSpPr>
          <p:spPr bwMode="auto">
            <a:xfrm>
              <a:off x="930" y="2108"/>
              <a:ext cx="3517"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4" name="Line 9"/>
            <p:cNvSpPr>
              <a:spLocks noChangeShapeType="1"/>
            </p:cNvSpPr>
            <p:nvPr/>
          </p:nvSpPr>
          <p:spPr bwMode="auto">
            <a:xfrm flipV="1">
              <a:off x="2336" y="981"/>
              <a:ext cx="1" cy="197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5" name="Line 10"/>
            <p:cNvSpPr>
              <a:spLocks noChangeShapeType="1"/>
            </p:cNvSpPr>
            <p:nvPr/>
          </p:nvSpPr>
          <p:spPr bwMode="auto">
            <a:xfrm>
              <a:off x="930"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6" name="Line 11"/>
            <p:cNvSpPr>
              <a:spLocks noChangeShapeType="1"/>
            </p:cNvSpPr>
            <p:nvPr/>
          </p:nvSpPr>
          <p:spPr bwMode="auto">
            <a:xfrm>
              <a:off x="1634"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7" name="Line 12"/>
            <p:cNvSpPr>
              <a:spLocks noChangeShapeType="1"/>
            </p:cNvSpPr>
            <p:nvPr/>
          </p:nvSpPr>
          <p:spPr bwMode="auto">
            <a:xfrm>
              <a:off x="2336"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8" name="Line 13"/>
            <p:cNvSpPr>
              <a:spLocks noChangeShapeType="1"/>
            </p:cNvSpPr>
            <p:nvPr/>
          </p:nvSpPr>
          <p:spPr bwMode="auto">
            <a:xfrm>
              <a:off x="3041"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9" name="Line 14"/>
            <p:cNvSpPr>
              <a:spLocks noChangeShapeType="1"/>
            </p:cNvSpPr>
            <p:nvPr/>
          </p:nvSpPr>
          <p:spPr bwMode="auto">
            <a:xfrm>
              <a:off x="3743"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0" name="Line 15"/>
            <p:cNvSpPr>
              <a:spLocks noChangeShapeType="1"/>
            </p:cNvSpPr>
            <p:nvPr/>
          </p:nvSpPr>
          <p:spPr bwMode="auto">
            <a:xfrm>
              <a:off x="4447"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1" name="Line 16"/>
            <p:cNvSpPr>
              <a:spLocks noChangeShapeType="1"/>
            </p:cNvSpPr>
            <p:nvPr/>
          </p:nvSpPr>
          <p:spPr bwMode="auto">
            <a:xfrm flipH="1">
              <a:off x="909" y="2952"/>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2" name="Line 17"/>
            <p:cNvSpPr>
              <a:spLocks noChangeShapeType="1"/>
            </p:cNvSpPr>
            <p:nvPr/>
          </p:nvSpPr>
          <p:spPr bwMode="auto">
            <a:xfrm flipH="1">
              <a:off x="909" y="2670"/>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3" name="Line 18"/>
            <p:cNvSpPr>
              <a:spLocks noChangeShapeType="1"/>
            </p:cNvSpPr>
            <p:nvPr/>
          </p:nvSpPr>
          <p:spPr bwMode="auto">
            <a:xfrm flipH="1">
              <a:off x="909" y="2389"/>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4" name="Line 19"/>
            <p:cNvSpPr>
              <a:spLocks noChangeShapeType="1"/>
            </p:cNvSpPr>
            <p:nvPr/>
          </p:nvSpPr>
          <p:spPr bwMode="auto">
            <a:xfrm flipH="1">
              <a:off x="909" y="2108"/>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5" name="Line 20"/>
            <p:cNvSpPr>
              <a:spLocks noChangeShapeType="1"/>
            </p:cNvSpPr>
            <p:nvPr/>
          </p:nvSpPr>
          <p:spPr bwMode="auto">
            <a:xfrm flipH="1">
              <a:off x="909" y="1825"/>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6" name="Line 21"/>
            <p:cNvSpPr>
              <a:spLocks noChangeShapeType="1"/>
            </p:cNvSpPr>
            <p:nvPr/>
          </p:nvSpPr>
          <p:spPr bwMode="auto">
            <a:xfrm flipH="1">
              <a:off x="909" y="1543"/>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7" name="Line 22"/>
            <p:cNvSpPr>
              <a:spLocks noChangeShapeType="1"/>
            </p:cNvSpPr>
            <p:nvPr/>
          </p:nvSpPr>
          <p:spPr bwMode="auto">
            <a:xfrm flipH="1">
              <a:off x="909" y="1262"/>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8" name="Line 23"/>
            <p:cNvSpPr>
              <a:spLocks noChangeShapeType="1"/>
            </p:cNvSpPr>
            <p:nvPr/>
          </p:nvSpPr>
          <p:spPr bwMode="auto">
            <a:xfrm flipH="1">
              <a:off x="909" y="981"/>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9" name="Rectangle 24"/>
            <p:cNvSpPr>
              <a:spLocks noChangeArrowheads="1"/>
            </p:cNvSpPr>
            <p:nvPr/>
          </p:nvSpPr>
          <p:spPr bwMode="auto">
            <a:xfrm>
              <a:off x="930" y="2992"/>
              <a:ext cx="2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-1.0</a:t>
              </a:r>
              <a:endParaRPr lang="de-DE" altLang="de-DE" sz="1350" b="0" dirty="0"/>
            </a:p>
          </p:txBody>
        </p:sp>
        <p:sp>
          <p:nvSpPr>
            <p:cNvPr id="40" name="Rectangle 25"/>
            <p:cNvSpPr>
              <a:spLocks noChangeArrowheads="1"/>
            </p:cNvSpPr>
            <p:nvPr/>
          </p:nvSpPr>
          <p:spPr bwMode="auto">
            <a:xfrm>
              <a:off x="4223" y="2992"/>
              <a:ext cx="1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1.5</a:t>
              </a:r>
              <a:endParaRPr lang="de-DE" altLang="de-DE" sz="1350" b="0" dirty="0"/>
            </a:p>
          </p:txBody>
        </p:sp>
        <p:sp>
          <p:nvSpPr>
            <p:cNvPr id="41" name="Rectangle 26"/>
            <p:cNvSpPr>
              <a:spLocks noChangeArrowheads="1"/>
            </p:cNvSpPr>
            <p:nvPr/>
          </p:nvSpPr>
          <p:spPr bwMode="auto">
            <a:xfrm>
              <a:off x="628" y="2813"/>
              <a:ext cx="2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-0.6</a:t>
              </a:r>
              <a:endParaRPr lang="de-DE" altLang="de-DE" sz="1350" b="0" dirty="0"/>
            </a:p>
          </p:txBody>
        </p:sp>
        <p:sp>
          <p:nvSpPr>
            <p:cNvPr id="42" name="Rectangle 27"/>
            <p:cNvSpPr>
              <a:spLocks noChangeArrowheads="1"/>
            </p:cNvSpPr>
            <p:nvPr/>
          </p:nvSpPr>
          <p:spPr bwMode="auto">
            <a:xfrm>
              <a:off x="667" y="1001"/>
              <a:ext cx="1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0.8</a:t>
              </a:r>
              <a:endParaRPr lang="de-DE" altLang="de-DE" sz="1350" b="0" dirty="0"/>
            </a:p>
          </p:txBody>
        </p:sp>
        <p:sp>
          <p:nvSpPr>
            <p:cNvPr id="43" name="Rectangle 28"/>
            <p:cNvSpPr>
              <a:spLocks noChangeArrowheads="1"/>
            </p:cNvSpPr>
            <p:nvPr/>
          </p:nvSpPr>
          <p:spPr bwMode="auto">
            <a:xfrm>
              <a:off x="3115" y="1571"/>
              <a:ext cx="55" cy="56"/>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4" name="Freeform 29"/>
            <p:cNvSpPr>
              <a:spLocks/>
            </p:cNvSpPr>
            <p:nvPr/>
          </p:nvSpPr>
          <p:spPr bwMode="auto">
            <a:xfrm>
              <a:off x="2868" y="2160"/>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45" name="Rectangle 30"/>
            <p:cNvSpPr>
              <a:spLocks noChangeArrowheads="1"/>
            </p:cNvSpPr>
            <p:nvPr/>
          </p:nvSpPr>
          <p:spPr bwMode="auto">
            <a:xfrm>
              <a:off x="2214" y="1781"/>
              <a:ext cx="56" cy="55"/>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6" name="Freeform 31"/>
            <p:cNvSpPr>
              <a:spLocks/>
            </p:cNvSpPr>
            <p:nvPr/>
          </p:nvSpPr>
          <p:spPr bwMode="auto">
            <a:xfrm>
              <a:off x="2250" y="2543"/>
              <a:ext cx="48" cy="43"/>
            </a:xfrm>
            <a:custGeom>
              <a:avLst/>
              <a:gdLst>
                <a:gd name="T0" fmla="*/ 0 w 48"/>
                <a:gd name="T1" fmla="*/ 0 h 43"/>
                <a:gd name="T2" fmla="*/ 48 w 48"/>
                <a:gd name="T3" fmla="*/ 0 h 43"/>
                <a:gd name="T4" fmla="*/ 23 w 48"/>
                <a:gd name="T5" fmla="*/ 43 h 43"/>
                <a:gd name="T6" fmla="*/ 0 w 48"/>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0"/>
                  </a:moveTo>
                  <a:lnTo>
                    <a:pt x="48" y="0"/>
                  </a:lnTo>
                  <a:lnTo>
                    <a:pt x="23"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47" name="Oval 32"/>
            <p:cNvSpPr>
              <a:spLocks noChangeArrowheads="1"/>
            </p:cNvSpPr>
            <p:nvPr/>
          </p:nvSpPr>
          <p:spPr bwMode="auto">
            <a:xfrm>
              <a:off x="1149" y="1677"/>
              <a:ext cx="57" cy="55"/>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8" name="Oval 33"/>
            <p:cNvSpPr>
              <a:spLocks noChangeArrowheads="1"/>
            </p:cNvSpPr>
            <p:nvPr/>
          </p:nvSpPr>
          <p:spPr bwMode="auto">
            <a:xfrm>
              <a:off x="1491" y="1895"/>
              <a:ext cx="57" cy="57"/>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9" name="Freeform 34"/>
            <p:cNvSpPr>
              <a:spLocks/>
            </p:cNvSpPr>
            <p:nvPr/>
          </p:nvSpPr>
          <p:spPr bwMode="auto">
            <a:xfrm>
              <a:off x="1718" y="2283"/>
              <a:ext cx="56" cy="56"/>
            </a:xfrm>
            <a:custGeom>
              <a:avLst/>
              <a:gdLst>
                <a:gd name="T0" fmla="*/ 0 w 56"/>
                <a:gd name="T1" fmla="*/ 29 h 56"/>
                <a:gd name="T2" fmla="*/ 27 w 56"/>
                <a:gd name="T3" fmla="*/ 0 h 56"/>
                <a:gd name="T4" fmla="*/ 56 w 56"/>
                <a:gd name="T5" fmla="*/ 29 h 56"/>
                <a:gd name="T6" fmla="*/ 27 w 56"/>
                <a:gd name="T7" fmla="*/ 56 h 56"/>
                <a:gd name="T8" fmla="*/ 0 w 56"/>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6">
                  <a:moveTo>
                    <a:pt x="0" y="29"/>
                  </a:moveTo>
                  <a:lnTo>
                    <a:pt x="27" y="0"/>
                  </a:lnTo>
                  <a:lnTo>
                    <a:pt x="56" y="29"/>
                  </a:lnTo>
                  <a:lnTo>
                    <a:pt x="27"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0" name="Freeform 35"/>
            <p:cNvSpPr>
              <a:spLocks/>
            </p:cNvSpPr>
            <p:nvPr/>
          </p:nvSpPr>
          <p:spPr bwMode="auto">
            <a:xfrm>
              <a:off x="2132" y="2382"/>
              <a:ext cx="57" cy="57"/>
            </a:xfrm>
            <a:custGeom>
              <a:avLst/>
              <a:gdLst>
                <a:gd name="T0" fmla="*/ 0 w 57"/>
                <a:gd name="T1" fmla="*/ 30 h 57"/>
                <a:gd name="T2" fmla="*/ 27 w 57"/>
                <a:gd name="T3" fmla="*/ 0 h 57"/>
                <a:gd name="T4" fmla="*/ 57 w 57"/>
                <a:gd name="T5" fmla="*/ 30 h 57"/>
                <a:gd name="T6" fmla="*/ 27 w 57"/>
                <a:gd name="T7" fmla="*/ 57 h 57"/>
                <a:gd name="T8" fmla="*/ 0 w 57"/>
                <a:gd name="T9" fmla="*/ 3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7">
                  <a:moveTo>
                    <a:pt x="0" y="30"/>
                  </a:moveTo>
                  <a:lnTo>
                    <a:pt x="27" y="0"/>
                  </a:lnTo>
                  <a:lnTo>
                    <a:pt x="57" y="30"/>
                  </a:lnTo>
                  <a:lnTo>
                    <a:pt x="27" y="57"/>
                  </a:lnTo>
                  <a:lnTo>
                    <a:pt x="0" y="30"/>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51" name="Freeform 36"/>
            <p:cNvSpPr>
              <a:spLocks/>
            </p:cNvSpPr>
            <p:nvPr/>
          </p:nvSpPr>
          <p:spPr bwMode="auto">
            <a:xfrm>
              <a:off x="2089" y="2686"/>
              <a:ext cx="48" cy="41"/>
            </a:xfrm>
            <a:custGeom>
              <a:avLst/>
              <a:gdLst>
                <a:gd name="T0" fmla="*/ 0 w 48"/>
                <a:gd name="T1" fmla="*/ 41 h 41"/>
                <a:gd name="T2" fmla="*/ 48 w 48"/>
                <a:gd name="T3" fmla="*/ 41 h 41"/>
                <a:gd name="T4" fmla="*/ 23 w 48"/>
                <a:gd name="T5" fmla="*/ 0 h 41"/>
                <a:gd name="T6" fmla="*/ 0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41"/>
                  </a:moveTo>
                  <a:lnTo>
                    <a:pt x="48" y="41"/>
                  </a:lnTo>
                  <a:lnTo>
                    <a:pt x="23" y="0"/>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2" name="Freeform 37"/>
            <p:cNvSpPr>
              <a:spLocks/>
            </p:cNvSpPr>
            <p:nvPr/>
          </p:nvSpPr>
          <p:spPr bwMode="auto">
            <a:xfrm>
              <a:off x="2003" y="2743"/>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53" name="Freeform 38"/>
            <p:cNvSpPr>
              <a:spLocks/>
            </p:cNvSpPr>
            <p:nvPr/>
          </p:nvSpPr>
          <p:spPr bwMode="auto">
            <a:xfrm>
              <a:off x="1328" y="1836"/>
              <a:ext cx="57" cy="57"/>
            </a:xfrm>
            <a:custGeom>
              <a:avLst/>
              <a:gdLst>
                <a:gd name="T0" fmla="*/ 0 w 57"/>
                <a:gd name="T1" fmla="*/ 29 h 57"/>
                <a:gd name="T2" fmla="*/ 30 w 57"/>
                <a:gd name="T3" fmla="*/ 0 h 57"/>
                <a:gd name="T4" fmla="*/ 57 w 57"/>
                <a:gd name="T5" fmla="*/ 29 h 57"/>
                <a:gd name="T6" fmla="*/ 30 w 57"/>
                <a:gd name="T7" fmla="*/ 57 h 57"/>
                <a:gd name="T8" fmla="*/ 0 w 57"/>
                <a:gd name="T9" fmla="*/ 29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7">
                  <a:moveTo>
                    <a:pt x="0" y="29"/>
                  </a:moveTo>
                  <a:lnTo>
                    <a:pt x="30" y="0"/>
                  </a:lnTo>
                  <a:lnTo>
                    <a:pt x="57" y="29"/>
                  </a:lnTo>
                  <a:lnTo>
                    <a:pt x="30" y="57"/>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4" name="Freeform 39"/>
            <p:cNvSpPr>
              <a:spLocks/>
            </p:cNvSpPr>
            <p:nvPr/>
          </p:nvSpPr>
          <p:spPr bwMode="auto">
            <a:xfrm>
              <a:off x="1600" y="2126"/>
              <a:ext cx="57" cy="55"/>
            </a:xfrm>
            <a:custGeom>
              <a:avLst/>
              <a:gdLst>
                <a:gd name="T0" fmla="*/ 0 w 57"/>
                <a:gd name="T1" fmla="*/ 27 h 55"/>
                <a:gd name="T2" fmla="*/ 29 w 57"/>
                <a:gd name="T3" fmla="*/ 0 h 55"/>
                <a:gd name="T4" fmla="*/ 57 w 57"/>
                <a:gd name="T5" fmla="*/ 27 h 55"/>
                <a:gd name="T6" fmla="*/ 29 w 57"/>
                <a:gd name="T7" fmla="*/ 55 h 55"/>
                <a:gd name="T8" fmla="*/ 0 w 57"/>
                <a:gd name="T9" fmla="*/ 2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5">
                  <a:moveTo>
                    <a:pt x="0" y="27"/>
                  </a:moveTo>
                  <a:lnTo>
                    <a:pt x="29" y="0"/>
                  </a:lnTo>
                  <a:lnTo>
                    <a:pt x="57" y="27"/>
                  </a:lnTo>
                  <a:lnTo>
                    <a:pt x="29" y="55"/>
                  </a:lnTo>
                  <a:lnTo>
                    <a:pt x="0" y="27"/>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55" name="Freeform 40"/>
            <p:cNvSpPr>
              <a:spLocks/>
            </p:cNvSpPr>
            <p:nvPr/>
          </p:nvSpPr>
          <p:spPr bwMode="auto">
            <a:xfrm>
              <a:off x="1686" y="2219"/>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6" name="Freeform 41"/>
            <p:cNvSpPr>
              <a:spLocks/>
            </p:cNvSpPr>
            <p:nvPr/>
          </p:nvSpPr>
          <p:spPr bwMode="auto">
            <a:xfrm>
              <a:off x="2311" y="2580"/>
              <a:ext cx="48" cy="40"/>
            </a:xfrm>
            <a:custGeom>
              <a:avLst/>
              <a:gdLst>
                <a:gd name="T0" fmla="*/ 0 w 48"/>
                <a:gd name="T1" fmla="*/ 40 h 40"/>
                <a:gd name="T2" fmla="*/ 48 w 48"/>
                <a:gd name="T3" fmla="*/ 40 h 40"/>
                <a:gd name="T4" fmla="*/ 25 w 48"/>
                <a:gd name="T5" fmla="*/ 0 h 40"/>
                <a:gd name="T6" fmla="*/ 0 w 48"/>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0">
                  <a:moveTo>
                    <a:pt x="0" y="40"/>
                  </a:moveTo>
                  <a:lnTo>
                    <a:pt x="48" y="40"/>
                  </a:lnTo>
                  <a:lnTo>
                    <a:pt x="25" y="0"/>
                  </a:lnTo>
                  <a:lnTo>
                    <a:pt x="0" y="4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57" name="Rectangle 42"/>
            <p:cNvSpPr>
              <a:spLocks noChangeArrowheads="1"/>
            </p:cNvSpPr>
            <p:nvPr/>
          </p:nvSpPr>
          <p:spPr bwMode="auto">
            <a:xfrm>
              <a:off x="3643" y="1618"/>
              <a:ext cx="57"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58" name="Freeform 43"/>
            <p:cNvSpPr>
              <a:spLocks/>
            </p:cNvSpPr>
            <p:nvPr/>
          </p:nvSpPr>
          <p:spPr bwMode="auto">
            <a:xfrm>
              <a:off x="3360" y="2412"/>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9" name="Rectangle 44"/>
            <p:cNvSpPr>
              <a:spLocks noChangeArrowheads="1"/>
            </p:cNvSpPr>
            <p:nvPr/>
          </p:nvSpPr>
          <p:spPr bwMode="auto">
            <a:xfrm>
              <a:off x="3677" y="1967"/>
              <a:ext cx="57" cy="55"/>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0" name="Freeform 45"/>
            <p:cNvSpPr>
              <a:spLocks/>
            </p:cNvSpPr>
            <p:nvPr/>
          </p:nvSpPr>
          <p:spPr bwMode="auto">
            <a:xfrm>
              <a:off x="3299" y="2786"/>
              <a:ext cx="47" cy="43"/>
            </a:xfrm>
            <a:custGeom>
              <a:avLst/>
              <a:gdLst>
                <a:gd name="T0" fmla="*/ 0 w 47"/>
                <a:gd name="T1" fmla="*/ 0 h 43"/>
                <a:gd name="T2" fmla="*/ 47 w 47"/>
                <a:gd name="T3" fmla="*/ 0 h 43"/>
                <a:gd name="T4" fmla="*/ 22 w 47"/>
                <a:gd name="T5" fmla="*/ 43 h 43"/>
                <a:gd name="T6" fmla="*/ 0 w 4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3">
                  <a:moveTo>
                    <a:pt x="0" y="0"/>
                  </a:moveTo>
                  <a:lnTo>
                    <a:pt x="47" y="0"/>
                  </a:lnTo>
                  <a:lnTo>
                    <a:pt x="22"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61" name="Oval 46"/>
            <p:cNvSpPr>
              <a:spLocks noChangeArrowheads="1"/>
            </p:cNvSpPr>
            <p:nvPr/>
          </p:nvSpPr>
          <p:spPr bwMode="auto">
            <a:xfrm>
              <a:off x="1981" y="1419"/>
              <a:ext cx="54" cy="56"/>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2" name="Oval 47"/>
            <p:cNvSpPr>
              <a:spLocks noChangeArrowheads="1"/>
            </p:cNvSpPr>
            <p:nvPr/>
          </p:nvSpPr>
          <p:spPr bwMode="auto">
            <a:xfrm>
              <a:off x="1389" y="2029"/>
              <a:ext cx="57" cy="56"/>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3" name="Oval 48"/>
            <p:cNvSpPr>
              <a:spLocks noChangeArrowheads="1"/>
            </p:cNvSpPr>
            <p:nvPr/>
          </p:nvSpPr>
          <p:spPr bwMode="auto">
            <a:xfrm>
              <a:off x="1618" y="1571"/>
              <a:ext cx="57"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4" name="Oval 49"/>
            <p:cNvSpPr>
              <a:spLocks noChangeArrowheads="1"/>
            </p:cNvSpPr>
            <p:nvPr/>
          </p:nvSpPr>
          <p:spPr bwMode="auto">
            <a:xfrm>
              <a:off x="1099" y="1797"/>
              <a:ext cx="57" cy="57"/>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5" name="Rectangle 50"/>
            <p:cNvSpPr>
              <a:spLocks noChangeArrowheads="1"/>
            </p:cNvSpPr>
            <p:nvPr/>
          </p:nvSpPr>
          <p:spPr bwMode="auto">
            <a:xfrm>
              <a:off x="3892" y="1872"/>
              <a:ext cx="57" cy="57"/>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6" name="Freeform 51"/>
            <p:cNvSpPr>
              <a:spLocks/>
            </p:cNvSpPr>
            <p:nvPr/>
          </p:nvSpPr>
          <p:spPr bwMode="auto">
            <a:xfrm>
              <a:off x="4055" y="2881"/>
              <a:ext cx="48" cy="43"/>
            </a:xfrm>
            <a:custGeom>
              <a:avLst/>
              <a:gdLst>
                <a:gd name="T0" fmla="*/ 0 w 48"/>
                <a:gd name="T1" fmla="*/ 0 h 43"/>
                <a:gd name="T2" fmla="*/ 48 w 48"/>
                <a:gd name="T3" fmla="*/ 0 h 43"/>
                <a:gd name="T4" fmla="*/ 25 w 48"/>
                <a:gd name="T5" fmla="*/ 43 h 43"/>
                <a:gd name="T6" fmla="*/ 0 w 48"/>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0"/>
                  </a:moveTo>
                  <a:lnTo>
                    <a:pt x="48" y="0"/>
                  </a:lnTo>
                  <a:lnTo>
                    <a:pt x="25"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67" name="Rectangle 52"/>
            <p:cNvSpPr>
              <a:spLocks noChangeArrowheads="1"/>
            </p:cNvSpPr>
            <p:nvPr/>
          </p:nvSpPr>
          <p:spPr bwMode="auto">
            <a:xfrm>
              <a:off x="2936" y="1244"/>
              <a:ext cx="55"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8" name="Freeform 53"/>
            <p:cNvSpPr>
              <a:spLocks/>
            </p:cNvSpPr>
            <p:nvPr/>
          </p:nvSpPr>
          <p:spPr bwMode="auto">
            <a:xfrm>
              <a:off x="2472" y="1929"/>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69" name="Freeform 54"/>
            <p:cNvSpPr>
              <a:spLocks/>
            </p:cNvSpPr>
            <p:nvPr/>
          </p:nvSpPr>
          <p:spPr bwMode="auto">
            <a:xfrm>
              <a:off x="2535" y="2874"/>
              <a:ext cx="50" cy="41"/>
            </a:xfrm>
            <a:custGeom>
              <a:avLst/>
              <a:gdLst>
                <a:gd name="T0" fmla="*/ 0 w 50"/>
                <a:gd name="T1" fmla="*/ 41 h 41"/>
                <a:gd name="T2" fmla="*/ 50 w 50"/>
                <a:gd name="T3" fmla="*/ 41 h 41"/>
                <a:gd name="T4" fmla="*/ 25 w 50"/>
                <a:gd name="T5" fmla="*/ 0 h 41"/>
                <a:gd name="T6" fmla="*/ 0 w 50"/>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1">
                  <a:moveTo>
                    <a:pt x="0" y="41"/>
                  </a:moveTo>
                  <a:lnTo>
                    <a:pt x="50" y="41"/>
                  </a:lnTo>
                  <a:lnTo>
                    <a:pt x="25" y="0"/>
                  </a:lnTo>
                  <a:lnTo>
                    <a:pt x="0" y="41"/>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70" name="Freeform 55"/>
            <p:cNvSpPr>
              <a:spLocks/>
            </p:cNvSpPr>
            <p:nvPr/>
          </p:nvSpPr>
          <p:spPr bwMode="auto">
            <a:xfrm>
              <a:off x="1953" y="2185"/>
              <a:ext cx="50" cy="43"/>
            </a:xfrm>
            <a:custGeom>
              <a:avLst/>
              <a:gdLst>
                <a:gd name="T0" fmla="*/ 0 w 50"/>
                <a:gd name="T1" fmla="*/ 43 h 43"/>
                <a:gd name="T2" fmla="*/ 50 w 50"/>
                <a:gd name="T3" fmla="*/ 43 h 43"/>
                <a:gd name="T4" fmla="*/ 25 w 50"/>
                <a:gd name="T5" fmla="*/ 0 h 43"/>
                <a:gd name="T6" fmla="*/ 0 w 50"/>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43"/>
                  </a:moveTo>
                  <a:lnTo>
                    <a:pt x="50" y="43"/>
                  </a:lnTo>
                  <a:lnTo>
                    <a:pt x="25"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1" name="Freeform 56"/>
            <p:cNvSpPr>
              <a:spLocks/>
            </p:cNvSpPr>
            <p:nvPr/>
          </p:nvSpPr>
          <p:spPr bwMode="auto">
            <a:xfrm>
              <a:off x="2175" y="1763"/>
              <a:ext cx="57" cy="55"/>
            </a:xfrm>
            <a:custGeom>
              <a:avLst/>
              <a:gdLst>
                <a:gd name="T0" fmla="*/ 0 w 57"/>
                <a:gd name="T1" fmla="*/ 28 h 55"/>
                <a:gd name="T2" fmla="*/ 30 w 57"/>
                <a:gd name="T3" fmla="*/ 0 h 55"/>
                <a:gd name="T4" fmla="*/ 57 w 57"/>
                <a:gd name="T5" fmla="*/ 28 h 55"/>
                <a:gd name="T6" fmla="*/ 30 w 57"/>
                <a:gd name="T7" fmla="*/ 55 h 55"/>
                <a:gd name="T8" fmla="*/ 0 w 5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5">
                  <a:moveTo>
                    <a:pt x="0" y="28"/>
                  </a:moveTo>
                  <a:lnTo>
                    <a:pt x="30" y="0"/>
                  </a:lnTo>
                  <a:lnTo>
                    <a:pt x="57" y="28"/>
                  </a:lnTo>
                  <a:lnTo>
                    <a:pt x="30" y="55"/>
                  </a:lnTo>
                  <a:lnTo>
                    <a:pt x="0" y="28"/>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72" name="Freeform 57"/>
            <p:cNvSpPr>
              <a:spLocks/>
            </p:cNvSpPr>
            <p:nvPr/>
          </p:nvSpPr>
          <p:spPr bwMode="auto">
            <a:xfrm>
              <a:off x="2187" y="2448"/>
              <a:ext cx="56" cy="55"/>
            </a:xfrm>
            <a:custGeom>
              <a:avLst/>
              <a:gdLst>
                <a:gd name="T0" fmla="*/ 0 w 56"/>
                <a:gd name="T1" fmla="*/ 27 h 55"/>
                <a:gd name="T2" fmla="*/ 27 w 56"/>
                <a:gd name="T3" fmla="*/ 0 h 55"/>
                <a:gd name="T4" fmla="*/ 56 w 56"/>
                <a:gd name="T5" fmla="*/ 27 h 55"/>
                <a:gd name="T6" fmla="*/ 27 w 56"/>
                <a:gd name="T7" fmla="*/ 55 h 55"/>
                <a:gd name="T8" fmla="*/ 0 w 56"/>
                <a:gd name="T9" fmla="*/ 2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5">
                  <a:moveTo>
                    <a:pt x="0" y="27"/>
                  </a:moveTo>
                  <a:lnTo>
                    <a:pt x="27" y="0"/>
                  </a:lnTo>
                  <a:lnTo>
                    <a:pt x="56" y="27"/>
                  </a:lnTo>
                  <a:lnTo>
                    <a:pt x="27" y="55"/>
                  </a:lnTo>
                  <a:lnTo>
                    <a:pt x="0" y="27"/>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3" name="Freeform 58"/>
            <p:cNvSpPr>
              <a:spLocks/>
            </p:cNvSpPr>
            <p:nvPr/>
          </p:nvSpPr>
          <p:spPr bwMode="auto">
            <a:xfrm>
              <a:off x="1720" y="2312"/>
              <a:ext cx="48" cy="43"/>
            </a:xfrm>
            <a:custGeom>
              <a:avLst/>
              <a:gdLst>
                <a:gd name="T0" fmla="*/ 0 w 48"/>
                <a:gd name="T1" fmla="*/ 43 h 43"/>
                <a:gd name="T2" fmla="*/ 48 w 48"/>
                <a:gd name="T3" fmla="*/ 43 h 43"/>
                <a:gd name="T4" fmla="*/ 25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5"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4" name="Freeform 59"/>
            <p:cNvSpPr>
              <a:spLocks/>
            </p:cNvSpPr>
            <p:nvPr/>
          </p:nvSpPr>
          <p:spPr bwMode="auto">
            <a:xfrm>
              <a:off x="1824" y="2357"/>
              <a:ext cx="48" cy="41"/>
            </a:xfrm>
            <a:custGeom>
              <a:avLst/>
              <a:gdLst>
                <a:gd name="T0" fmla="*/ 0 w 48"/>
                <a:gd name="T1" fmla="*/ 41 h 41"/>
                <a:gd name="T2" fmla="*/ 48 w 48"/>
                <a:gd name="T3" fmla="*/ 41 h 41"/>
                <a:gd name="T4" fmla="*/ 25 w 48"/>
                <a:gd name="T5" fmla="*/ 0 h 41"/>
                <a:gd name="T6" fmla="*/ 0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41"/>
                  </a:moveTo>
                  <a:lnTo>
                    <a:pt x="48" y="41"/>
                  </a:lnTo>
                  <a:lnTo>
                    <a:pt x="25" y="0"/>
                  </a:lnTo>
                  <a:lnTo>
                    <a:pt x="0" y="41"/>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75" name="Freeform 60"/>
            <p:cNvSpPr>
              <a:spLocks/>
            </p:cNvSpPr>
            <p:nvPr/>
          </p:nvSpPr>
          <p:spPr bwMode="auto">
            <a:xfrm>
              <a:off x="1754" y="2140"/>
              <a:ext cx="57" cy="56"/>
            </a:xfrm>
            <a:custGeom>
              <a:avLst/>
              <a:gdLst>
                <a:gd name="T0" fmla="*/ 0 w 57"/>
                <a:gd name="T1" fmla="*/ 29 h 56"/>
                <a:gd name="T2" fmla="*/ 27 w 57"/>
                <a:gd name="T3" fmla="*/ 0 h 56"/>
                <a:gd name="T4" fmla="*/ 57 w 57"/>
                <a:gd name="T5" fmla="*/ 29 h 56"/>
                <a:gd name="T6" fmla="*/ 27 w 57"/>
                <a:gd name="T7" fmla="*/ 56 h 56"/>
                <a:gd name="T8" fmla="*/ 0 w 57"/>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6">
                  <a:moveTo>
                    <a:pt x="0" y="29"/>
                  </a:moveTo>
                  <a:lnTo>
                    <a:pt x="27" y="0"/>
                  </a:lnTo>
                  <a:lnTo>
                    <a:pt x="57" y="29"/>
                  </a:lnTo>
                  <a:lnTo>
                    <a:pt x="27"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6" name="Freeform 61"/>
            <p:cNvSpPr>
              <a:spLocks/>
            </p:cNvSpPr>
            <p:nvPr/>
          </p:nvSpPr>
          <p:spPr bwMode="auto">
            <a:xfrm>
              <a:off x="1992" y="2323"/>
              <a:ext cx="56" cy="57"/>
            </a:xfrm>
            <a:custGeom>
              <a:avLst/>
              <a:gdLst>
                <a:gd name="T0" fmla="*/ 0 w 56"/>
                <a:gd name="T1" fmla="*/ 30 h 57"/>
                <a:gd name="T2" fmla="*/ 27 w 56"/>
                <a:gd name="T3" fmla="*/ 0 h 57"/>
                <a:gd name="T4" fmla="*/ 56 w 56"/>
                <a:gd name="T5" fmla="*/ 30 h 57"/>
                <a:gd name="T6" fmla="*/ 27 w 56"/>
                <a:gd name="T7" fmla="*/ 57 h 57"/>
                <a:gd name="T8" fmla="*/ 0 w 56"/>
                <a:gd name="T9" fmla="*/ 3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7">
                  <a:moveTo>
                    <a:pt x="0" y="30"/>
                  </a:moveTo>
                  <a:lnTo>
                    <a:pt x="27" y="0"/>
                  </a:lnTo>
                  <a:lnTo>
                    <a:pt x="56" y="30"/>
                  </a:lnTo>
                  <a:lnTo>
                    <a:pt x="27" y="57"/>
                  </a:lnTo>
                  <a:lnTo>
                    <a:pt x="0" y="30"/>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77" name="Oval 62"/>
            <p:cNvSpPr>
              <a:spLocks noChangeArrowheads="1"/>
            </p:cNvSpPr>
            <p:nvPr/>
          </p:nvSpPr>
          <p:spPr bwMode="auto">
            <a:xfrm>
              <a:off x="1235" y="1766"/>
              <a:ext cx="55" cy="54"/>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78" name="Oval 63"/>
            <p:cNvSpPr>
              <a:spLocks noChangeArrowheads="1"/>
            </p:cNvSpPr>
            <p:nvPr/>
          </p:nvSpPr>
          <p:spPr bwMode="auto">
            <a:xfrm>
              <a:off x="1419" y="1480"/>
              <a:ext cx="54"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79" name="Rectangle 64"/>
            <p:cNvSpPr>
              <a:spLocks noChangeArrowheads="1"/>
            </p:cNvSpPr>
            <p:nvPr/>
          </p:nvSpPr>
          <p:spPr bwMode="auto">
            <a:xfrm>
              <a:off x="3197" y="1285"/>
              <a:ext cx="56"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0" name="Freeform 65"/>
            <p:cNvSpPr>
              <a:spLocks/>
            </p:cNvSpPr>
            <p:nvPr/>
          </p:nvSpPr>
          <p:spPr bwMode="auto">
            <a:xfrm>
              <a:off x="2769" y="1924"/>
              <a:ext cx="47" cy="41"/>
            </a:xfrm>
            <a:custGeom>
              <a:avLst/>
              <a:gdLst>
                <a:gd name="T0" fmla="*/ 0 w 47"/>
                <a:gd name="T1" fmla="*/ 0 h 41"/>
                <a:gd name="T2" fmla="*/ 47 w 47"/>
                <a:gd name="T3" fmla="*/ 0 h 41"/>
                <a:gd name="T4" fmla="*/ 22 w 47"/>
                <a:gd name="T5" fmla="*/ 41 h 41"/>
                <a:gd name="T6" fmla="*/ 0 w 47"/>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0" y="0"/>
                  </a:moveTo>
                  <a:lnTo>
                    <a:pt x="47" y="0"/>
                  </a:lnTo>
                  <a:lnTo>
                    <a:pt x="22" y="41"/>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81" name="Rectangle 66"/>
            <p:cNvSpPr>
              <a:spLocks noChangeArrowheads="1"/>
            </p:cNvSpPr>
            <p:nvPr/>
          </p:nvSpPr>
          <p:spPr bwMode="auto">
            <a:xfrm>
              <a:off x="3099" y="1847"/>
              <a:ext cx="57" cy="57"/>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2" name="Freeform 67"/>
            <p:cNvSpPr>
              <a:spLocks/>
            </p:cNvSpPr>
            <p:nvPr/>
          </p:nvSpPr>
          <p:spPr bwMode="auto">
            <a:xfrm>
              <a:off x="2753" y="2317"/>
              <a:ext cx="47" cy="40"/>
            </a:xfrm>
            <a:custGeom>
              <a:avLst/>
              <a:gdLst>
                <a:gd name="T0" fmla="*/ 0 w 47"/>
                <a:gd name="T1" fmla="*/ 0 h 40"/>
                <a:gd name="T2" fmla="*/ 47 w 47"/>
                <a:gd name="T3" fmla="*/ 0 h 40"/>
                <a:gd name="T4" fmla="*/ 25 w 47"/>
                <a:gd name="T5" fmla="*/ 40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0" y="0"/>
                  </a:moveTo>
                  <a:lnTo>
                    <a:pt x="47" y="0"/>
                  </a:lnTo>
                  <a:lnTo>
                    <a:pt x="25" y="40"/>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83" name="Rectangle 68"/>
            <p:cNvSpPr>
              <a:spLocks noChangeArrowheads="1"/>
            </p:cNvSpPr>
            <p:nvPr/>
          </p:nvSpPr>
          <p:spPr bwMode="auto">
            <a:xfrm>
              <a:off x="3244" y="1428"/>
              <a:ext cx="57" cy="54"/>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4" name="Rectangle 69"/>
            <p:cNvSpPr>
              <a:spLocks noChangeArrowheads="1"/>
            </p:cNvSpPr>
            <p:nvPr/>
          </p:nvSpPr>
          <p:spPr bwMode="auto">
            <a:xfrm>
              <a:off x="3491" y="1927"/>
              <a:ext cx="57" cy="54"/>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5" name="Freeform 70"/>
            <p:cNvSpPr>
              <a:spLocks/>
            </p:cNvSpPr>
            <p:nvPr/>
          </p:nvSpPr>
          <p:spPr bwMode="auto">
            <a:xfrm>
              <a:off x="2966" y="2106"/>
              <a:ext cx="47" cy="43"/>
            </a:xfrm>
            <a:custGeom>
              <a:avLst/>
              <a:gdLst>
                <a:gd name="T0" fmla="*/ 0 w 47"/>
                <a:gd name="T1" fmla="*/ 0 h 43"/>
                <a:gd name="T2" fmla="*/ 47 w 47"/>
                <a:gd name="T3" fmla="*/ 0 h 43"/>
                <a:gd name="T4" fmla="*/ 22 w 47"/>
                <a:gd name="T5" fmla="*/ 43 h 43"/>
                <a:gd name="T6" fmla="*/ 0 w 4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3">
                  <a:moveTo>
                    <a:pt x="0" y="0"/>
                  </a:moveTo>
                  <a:lnTo>
                    <a:pt x="47" y="0"/>
                  </a:lnTo>
                  <a:lnTo>
                    <a:pt x="22"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86" name="Freeform 71"/>
            <p:cNvSpPr>
              <a:spLocks/>
            </p:cNvSpPr>
            <p:nvPr/>
          </p:nvSpPr>
          <p:spPr bwMode="auto">
            <a:xfrm>
              <a:off x="3197" y="2552"/>
              <a:ext cx="47" cy="44"/>
            </a:xfrm>
            <a:custGeom>
              <a:avLst/>
              <a:gdLst>
                <a:gd name="T0" fmla="*/ 0 w 47"/>
                <a:gd name="T1" fmla="*/ 0 h 44"/>
                <a:gd name="T2" fmla="*/ 47 w 47"/>
                <a:gd name="T3" fmla="*/ 0 h 44"/>
                <a:gd name="T4" fmla="*/ 25 w 47"/>
                <a:gd name="T5" fmla="*/ 44 h 44"/>
                <a:gd name="T6" fmla="*/ 0 w 47"/>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4">
                  <a:moveTo>
                    <a:pt x="0" y="0"/>
                  </a:moveTo>
                  <a:lnTo>
                    <a:pt x="47" y="0"/>
                  </a:lnTo>
                  <a:lnTo>
                    <a:pt x="25" y="44"/>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87" name="Oval 72"/>
            <p:cNvSpPr>
              <a:spLocks noChangeArrowheads="1"/>
            </p:cNvSpPr>
            <p:nvPr/>
          </p:nvSpPr>
          <p:spPr bwMode="auto">
            <a:xfrm>
              <a:off x="1152" y="1856"/>
              <a:ext cx="56" cy="57"/>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8" name="Oval 73"/>
            <p:cNvSpPr>
              <a:spLocks noChangeArrowheads="1"/>
            </p:cNvSpPr>
            <p:nvPr/>
          </p:nvSpPr>
          <p:spPr bwMode="auto">
            <a:xfrm>
              <a:off x="1496" y="1922"/>
              <a:ext cx="54"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9" name="Freeform 74"/>
            <p:cNvSpPr>
              <a:spLocks/>
            </p:cNvSpPr>
            <p:nvPr/>
          </p:nvSpPr>
          <p:spPr bwMode="auto">
            <a:xfrm>
              <a:off x="1774" y="2113"/>
              <a:ext cx="57" cy="56"/>
            </a:xfrm>
            <a:custGeom>
              <a:avLst/>
              <a:gdLst>
                <a:gd name="T0" fmla="*/ 0 w 57"/>
                <a:gd name="T1" fmla="*/ 29 h 56"/>
                <a:gd name="T2" fmla="*/ 30 w 57"/>
                <a:gd name="T3" fmla="*/ 0 h 56"/>
                <a:gd name="T4" fmla="*/ 57 w 57"/>
                <a:gd name="T5" fmla="*/ 29 h 56"/>
                <a:gd name="T6" fmla="*/ 30 w 57"/>
                <a:gd name="T7" fmla="*/ 56 h 56"/>
                <a:gd name="T8" fmla="*/ 0 w 57"/>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6">
                  <a:moveTo>
                    <a:pt x="0" y="29"/>
                  </a:moveTo>
                  <a:lnTo>
                    <a:pt x="30" y="0"/>
                  </a:lnTo>
                  <a:lnTo>
                    <a:pt x="57" y="29"/>
                  </a:lnTo>
                  <a:lnTo>
                    <a:pt x="30"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90" name="Freeform 75"/>
            <p:cNvSpPr>
              <a:spLocks/>
            </p:cNvSpPr>
            <p:nvPr/>
          </p:nvSpPr>
          <p:spPr bwMode="auto">
            <a:xfrm>
              <a:off x="2069" y="2301"/>
              <a:ext cx="54" cy="56"/>
            </a:xfrm>
            <a:custGeom>
              <a:avLst/>
              <a:gdLst>
                <a:gd name="T0" fmla="*/ 0 w 54"/>
                <a:gd name="T1" fmla="*/ 29 h 56"/>
                <a:gd name="T2" fmla="*/ 27 w 54"/>
                <a:gd name="T3" fmla="*/ 0 h 56"/>
                <a:gd name="T4" fmla="*/ 54 w 54"/>
                <a:gd name="T5" fmla="*/ 29 h 56"/>
                <a:gd name="T6" fmla="*/ 27 w 54"/>
                <a:gd name="T7" fmla="*/ 56 h 56"/>
                <a:gd name="T8" fmla="*/ 0 w 54"/>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6">
                  <a:moveTo>
                    <a:pt x="0" y="29"/>
                  </a:moveTo>
                  <a:lnTo>
                    <a:pt x="27" y="0"/>
                  </a:lnTo>
                  <a:lnTo>
                    <a:pt x="54" y="29"/>
                  </a:lnTo>
                  <a:lnTo>
                    <a:pt x="27" y="56"/>
                  </a:lnTo>
                  <a:lnTo>
                    <a:pt x="0" y="29"/>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91" name="Freeform 76"/>
            <p:cNvSpPr>
              <a:spLocks/>
            </p:cNvSpPr>
            <p:nvPr/>
          </p:nvSpPr>
          <p:spPr bwMode="auto">
            <a:xfrm>
              <a:off x="1845" y="2294"/>
              <a:ext cx="47" cy="41"/>
            </a:xfrm>
            <a:custGeom>
              <a:avLst/>
              <a:gdLst>
                <a:gd name="T0" fmla="*/ 0 w 47"/>
                <a:gd name="T1" fmla="*/ 41 h 41"/>
                <a:gd name="T2" fmla="*/ 47 w 47"/>
                <a:gd name="T3" fmla="*/ 41 h 41"/>
                <a:gd name="T4" fmla="*/ 22 w 47"/>
                <a:gd name="T5" fmla="*/ 0 h 41"/>
                <a:gd name="T6" fmla="*/ 0 w 47"/>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0" y="41"/>
                  </a:moveTo>
                  <a:lnTo>
                    <a:pt x="47" y="41"/>
                  </a:lnTo>
                  <a:lnTo>
                    <a:pt x="22" y="0"/>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92" name="Freeform 77"/>
            <p:cNvSpPr>
              <a:spLocks/>
            </p:cNvSpPr>
            <p:nvPr/>
          </p:nvSpPr>
          <p:spPr bwMode="auto">
            <a:xfrm>
              <a:off x="2277" y="2571"/>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93" name="Line 78"/>
            <p:cNvSpPr>
              <a:spLocks noChangeShapeType="1"/>
            </p:cNvSpPr>
            <p:nvPr/>
          </p:nvSpPr>
          <p:spPr bwMode="auto">
            <a:xfrm flipH="1" flipV="1">
              <a:off x="2069" y="1750"/>
              <a:ext cx="267" cy="358"/>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4" name="Freeform 79"/>
            <p:cNvSpPr>
              <a:spLocks/>
            </p:cNvSpPr>
            <p:nvPr/>
          </p:nvSpPr>
          <p:spPr bwMode="auto">
            <a:xfrm>
              <a:off x="2069" y="1750"/>
              <a:ext cx="52" cy="61"/>
            </a:xfrm>
            <a:custGeom>
              <a:avLst/>
              <a:gdLst>
                <a:gd name="T0" fmla="*/ 0 w 52"/>
                <a:gd name="T1" fmla="*/ 0 h 61"/>
                <a:gd name="T2" fmla="*/ 20 w 52"/>
                <a:gd name="T3" fmla="*/ 61 h 61"/>
                <a:gd name="T4" fmla="*/ 52 w 52"/>
                <a:gd name="T5" fmla="*/ 36 h 61"/>
                <a:gd name="T6" fmla="*/ 0 w 52"/>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61">
                  <a:moveTo>
                    <a:pt x="0" y="0"/>
                  </a:moveTo>
                  <a:lnTo>
                    <a:pt x="20" y="61"/>
                  </a:lnTo>
                  <a:lnTo>
                    <a:pt x="52" y="36"/>
                  </a:lnTo>
                  <a:lnTo>
                    <a:pt x="0"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5" name="Line 80"/>
            <p:cNvSpPr>
              <a:spLocks noChangeShapeType="1"/>
            </p:cNvSpPr>
            <p:nvPr/>
          </p:nvSpPr>
          <p:spPr bwMode="auto">
            <a:xfrm>
              <a:off x="2336" y="2108"/>
              <a:ext cx="267" cy="356"/>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6" name="Freeform 81"/>
            <p:cNvSpPr>
              <a:spLocks/>
            </p:cNvSpPr>
            <p:nvPr/>
          </p:nvSpPr>
          <p:spPr bwMode="auto">
            <a:xfrm>
              <a:off x="2551" y="2405"/>
              <a:ext cx="52" cy="59"/>
            </a:xfrm>
            <a:custGeom>
              <a:avLst/>
              <a:gdLst>
                <a:gd name="T0" fmla="*/ 52 w 52"/>
                <a:gd name="T1" fmla="*/ 59 h 59"/>
                <a:gd name="T2" fmla="*/ 34 w 52"/>
                <a:gd name="T3" fmla="*/ 0 h 59"/>
                <a:gd name="T4" fmla="*/ 0 w 52"/>
                <a:gd name="T5" fmla="*/ 23 h 59"/>
                <a:gd name="T6" fmla="*/ 52 w 52"/>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9">
                  <a:moveTo>
                    <a:pt x="52" y="59"/>
                  </a:moveTo>
                  <a:lnTo>
                    <a:pt x="34" y="0"/>
                  </a:lnTo>
                  <a:lnTo>
                    <a:pt x="0" y="23"/>
                  </a:lnTo>
                  <a:lnTo>
                    <a:pt x="52" y="59"/>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7" name="Line 82"/>
            <p:cNvSpPr>
              <a:spLocks noChangeShapeType="1"/>
            </p:cNvSpPr>
            <p:nvPr/>
          </p:nvSpPr>
          <p:spPr bwMode="auto">
            <a:xfrm flipV="1">
              <a:off x="2336" y="1539"/>
              <a:ext cx="1259" cy="569"/>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8" name="Freeform 83"/>
            <p:cNvSpPr>
              <a:spLocks/>
            </p:cNvSpPr>
            <p:nvPr/>
          </p:nvSpPr>
          <p:spPr bwMode="auto">
            <a:xfrm>
              <a:off x="3532" y="1539"/>
              <a:ext cx="63" cy="43"/>
            </a:xfrm>
            <a:custGeom>
              <a:avLst/>
              <a:gdLst>
                <a:gd name="T0" fmla="*/ 63 w 63"/>
                <a:gd name="T1" fmla="*/ 0 h 43"/>
                <a:gd name="T2" fmla="*/ 16 w 63"/>
                <a:gd name="T3" fmla="*/ 43 h 43"/>
                <a:gd name="T4" fmla="*/ 0 w 63"/>
                <a:gd name="T5" fmla="*/ 7 h 43"/>
                <a:gd name="T6" fmla="*/ 63 w 6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3">
                  <a:moveTo>
                    <a:pt x="63" y="0"/>
                  </a:moveTo>
                  <a:lnTo>
                    <a:pt x="16" y="43"/>
                  </a:lnTo>
                  <a:lnTo>
                    <a:pt x="0" y="7"/>
                  </a:lnTo>
                  <a:lnTo>
                    <a:pt x="63"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9" name="Line 84"/>
            <p:cNvSpPr>
              <a:spLocks noChangeShapeType="1"/>
            </p:cNvSpPr>
            <p:nvPr/>
          </p:nvSpPr>
          <p:spPr bwMode="auto">
            <a:xfrm>
              <a:off x="2336" y="2108"/>
              <a:ext cx="917" cy="356"/>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0" name="Freeform 85"/>
            <p:cNvSpPr>
              <a:spLocks/>
            </p:cNvSpPr>
            <p:nvPr/>
          </p:nvSpPr>
          <p:spPr bwMode="auto">
            <a:xfrm>
              <a:off x="3190" y="2425"/>
              <a:ext cx="63" cy="39"/>
            </a:xfrm>
            <a:custGeom>
              <a:avLst/>
              <a:gdLst>
                <a:gd name="T0" fmla="*/ 63 w 63"/>
                <a:gd name="T1" fmla="*/ 39 h 39"/>
                <a:gd name="T2" fmla="*/ 14 w 63"/>
                <a:gd name="T3" fmla="*/ 0 h 39"/>
                <a:gd name="T4" fmla="*/ 0 w 63"/>
                <a:gd name="T5" fmla="*/ 37 h 39"/>
                <a:gd name="T6" fmla="*/ 63 w 63"/>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39">
                  <a:moveTo>
                    <a:pt x="63" y="39"/>
                  </a:moveTo>
                  <a:lnTo>
                    <a:pt x="14" y="0"/>
                  </a:lnTo>
                  <a:lnTo>
                    <a:pt x="0" y="37"/>
                  </a:lnTo>
                  <a:lnTo>
                    <a:pt x="63" y="39"/>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1" name="Line 86"/>
            <p:cNvSpPr>
              <a:spLocks noChangeShapeType="1"/>
            </p:cNvSpPr>
            <p:nvPr/>
          </p:nvSpPr>
          <p:spPr bwMode="auto">
            <a:xfrm flipH="1" flipV="1">
              <a:off x="1129" y="1657"/>
              <a:ext cx="1207" cy="451"/>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2" name="Freeform 87"/>
            <p:cNvSpPr>
              <a:spLocks/>
            </p:cNvSpPr>
            <p:nvPr/>
          </p:nvSpPr>
          <p:spPr bwMode="auto">
            <a:xfrm>
              <a:off x="1129" y="1657"/>
              <a:ext cx="61" cy="38"/>
            </a:xfrm>
            <a:custGeom>
              <a:avLst/>
              <a:gdLst>
                <a:gd name="T0" fmla="*/ 0 w 61"/>
                <a:gd name="T1" fmla="*/ 0 h 38"/>
                <a:gd name="T2" fmla="*/ 48 w 61"/>
                <a:gd name="T3" fmla="*/ 38 h 38"/>
                <a:gd name="T4" fmla="*/ 61 w 61"/>
                <a:gd name="T5" fmla="*/ 2 h 38"/>
                <a:gd name="T6" fmla="*/ 0 w 61"/>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38">
                  <a:moveTo>
                    <a:pt x="0" y="0"/>
                  </a:moveTo>
                  <a:lnTo>
                    <a:pt x="48" y="38"/>
                  </a:lnTo>
                  <a:lnTo>
                    <a:pt x="61" y="2"/>
                  </a:lnTo>
                  <a:lnTo>
                    <a:pt x="0"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3" name="Line 88"/>
            <p:cNvSpPr>
              <a:spLocks noChangeShapeType="1"/>
            </p:cNvSpPr>
            <p:nvPr/>
          </p:nvSpPr>
          <p:spPr bwMode="auto">
            <a:xfrm flipH="1">
              <a:off x="1756" y="2108"/>
              <a:ext cx="580" cy="122"/>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4" name="Freeform 89"/>
            <p:cNvSpPr>
              <a:spLocks/>
            </p:cNvSpPr>
            <p:nvPr/>
          </p:nvSpPr>
          <p:spPr bwMode="auto">
            <a:xfrm>
              <a:off x="1756" y="2199"/>
              <a:ext cx="61" cy="38"/>
            </a:xfrm>
            <a:custGeom>
              <a:avLst/>
              <a:gdLst>
                <a:gd name="T0" fmla="*/ 0 w 61"/>
                <a:gd name="T1" fmla="*/ 31 h 38"/>
                <a:gd name="T2" fmla="*/ 55 w 61"/>
                <a:gd name="T3" fmla="*/ 0 h 38"/>
                <a:gd name="T4" fmla="*/ 61 w 61"/>
                <a:gd name="T5" fmla="*/ 38 h 38"/>
                <a:gd name="T6" fmla="*/ 0 w 61"/>
                <a:gd name="T7" fmla="*/ 31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38">
                  <a:moveTo>
                    <a:pt x="0" y="31"/>
                  </a:moveTo>
                  <a:lnTo>
                    <a:pt x="55" y="0"/>
                  </a:lnTo>
                  <a:lnTo>
                    <a:pt x="61" y="38"/>
                  </a:lnTo>
                  <a:lnTo>
                    <a:pt x="0" y="31"/>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5" name="Line 90"/>
            <p:cNvSpPr>
              <a:spLocks noChangeShapeType="1"/>
            </p:cNvSpPr>
            <p:nvPr/>
          </p:nvSpPr>
          <p:spPr bwMode="auto">
            <a:xfrm flipH="1">
              <a:off x="1951" y="2108"/>
              <a:ext cx="385" cy="537"/>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6" name="Freeform 91"/>
            <p:cNvSpPr>
              <a:spLocks/>
            </p:cNvSpPr>
            <p:nvPr/>
          </p:nvSpPr>
          <p:spPr bwMode="auto">
            <a:xfrm>
              <a:off x="1951" y="2584"/>
              <a:ext cx="52" cy="61"/>
            </a:xfrm>
            <a:custGeom>
              <a:avLst/>
              <a:gdLst>
                <a:gd name="T0" fmla="*/ 0 w 52"/>
                <a:gd name="T1" fmla="*/ 61 h 61"/>
                <a:gd name="T2" fmla="*/ 20 w 52"/>
                <a:gd name="T3" fmla="*/ 0 h 61"/>
                <a:gd name="T4" fmla="*/ 52 w 52"/>
                <a:gd name="T5" fmla="*/ 25 h 61"/>
                <a:gd name="T6" fmla="*/ 0 w 52"/>
                <a:gd name="T7" fmla="*/ 61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61">
                  <a:moveTo>
                    <a:pt x="0" y="61"/>
                  </a:moveTo>
                  <a:lnTo>
                    <a:pt x="20" y="0"/>
                  </a:lnTo>
                  <a:lnTo>
                    <a:pt x="52" y="25"/>
                  </a:lnTo>
                  <a:lnTo>
                    <a:pt x="0" y="61"/>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7" name="Rectangle 92"/>
            <p:cNvSpPr>
              <a:spLocks noChangeArrowheads="1"/>
            </p:cNvSpPr>
            <p:nvPr/>
          </p:nvSpPr>
          <p:spPr bwMode="auto">
            <a:xfrm>
              <a:off x="1701" y="1480"/>
              <a:ext cx="63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winter wheat </a:t>
              </a:r>
              <a:br>
                <a:rPr lang="de-DE" altLang="de-DE" sz="1125" dirty="0">
                  <a:solidFill>
                    <a:srgbClr val="000000"/>
                  </a:solidFill>
                </a:rPr>
              </a:br>
              <a:r>
                <a:rPr lang="de-DE" altLang="de-DE" sz="1125" dirty="0">
                  <a:solidFill>
                    <a:srgbClr val="000000"/>
                  </a:solidFill>
                </a:rPr>
                <a:t>after potato</a:t>
              </a:r>
              <a:endParaRPr lang="de-DE" altLang="de-DE" sz="1350" b="0" dirty="0"/>
            </a:p>
          </p:txBody>
        </p:sp>
        <p:sp>
          <p:nvSpPr>
            <p:cNvPr id="108" name="Rectangle 93"/>
            <p:cNvSpPr>
              <a:spLocks noChangeArrowheads="1"/>
            </p:cNvSpPr>
            <p:nvPr/>
          </p:nvSpPr>
          <p:spPr bwMode="auto">
            <a:xfrm>
              <a:off x="2336" y="2478"/>
              <a:ext cx="63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winter wheat </a:t>
              </a:r>
              <a:br>
                <a:rPr lang="de-DE" altLang="de-DE" sz="1125" dirty="0">
                  <a:solidFill>
                    <a:srgbClr val="000000"/>
                  </a:solidFill>
                </a:rPr>
              </a:br>
              <a:r>
                <a:rPr lang="de-DE" altLang="de-DE" sz="1125" dirty="0">
                  <a:solidFill>
                    <a:srgbClr val="000000"/>
                  </a:solidFill>
                </a:rPr>
                <a:t>after maize</a:t>
              </a:r>
              <a:endParaRPr lang="de-DE" altLang="de-DE" sz="1350" b="0" dirty="0"/>
            </a:p>
          </p:txBody>
        </p:sp>
        <p:sp>
          <p:nvSpPr>
            <p:cNvPr id="109" name="Rectangle 94"/>
            <p:cNvSpPr>
              <a:spLocks noChangeArrowheads="1"/>
            </p:cNvSpPr>
            <p:nvPr/>
          </p:nvSpPr>
          <p:spPr bwMode="auto">
            <a:xfrm>
              <a:off x="3602" y="1414"/>
              <a:ext cx="49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NOFERT</a:t>
              </a:r>
              <a:endParaRPr lang="de-DE" altLang="de-DE" sz="1350" b="0" dirty="0"/>
            </a:p>
          </p:txBody>
        </p:sp>
        <p:sp>
          <p:nvSpPr>
            <p:cNvPr id="110" name="Rectangle 95"/>
            <p:cNvSpPr>
              <a:spLocks noChangeArrowheads="1"/>
            </p:cNvSpPr>
            <p:nvPr/>
          </p:nvSpPr>
          <p:spPr bwMode="auto">
            <a:xfrm>
              <a:off x="3260" y="2473"/>
              <a:ext cx="4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CONMIN</a:t>
              </a:r>
              <a:endParaRPr lang="de-DE" altLang="de-DE" sz="1350" b="0" dirty="0"/>
            </a:p>
          </p:txBody>
        </p:sp>
        <p:sp>
          <p:nvSpPr>
            <p:cNvPr id="111" name="Rectangle 96"/>
            <p:cNvSpPr>
              <a:spLocks noChangeArrowheads="1"/>
            </p:cNvSpPr>
            <p:nvPr/>
          </p:nvSpPr>
          <p:spPr bwMode="auto">
            <a:xfrm>
              <a:off x="869" y="1530"/>
              <a:ext cx="4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BIODYN</a:t>
              </a:r>
              <a:endParaRPr lang="de-DE" altLang="de-DE" sz="1350" b="0" dirty="0"/>
            </a:p>
          </p:txBody>
        </p:sp>
        <p:sp>
          <p:nvSpPr>
            <p:cNvPr id="112" name="Rectangle 97"/>
            <p:cNvSpPr>
              <a:spLocks noChangeArrowheads="1"/>
            </p:cNvSpPr>
            <p:nvPr/>
          </p:nvSpPr>
          <p:spPr bwMode="auto">
            <a:xfrm>
              <a:off x="1203" y="2240"/>
              <a:ext cx="4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BIOORG</a:t>
              </a:r>
              <a:endParaRPr lang="de-DE" altLang="de-DE" sz="1350" b="0" dirty="0"/>
            </a:p>
          </p:txBody>
        </p:sp>
        <p:sp>
          <p:nvSpPr>
            <p:cNvPr id="113" name="Rectangle 98"/>
            <p:cNvSpPr>
              <a:spLocks noChangeArrowheads="1"/>
            </p:cNvSpPr>
            <p:nvPr/>
          </p:nvSpPr>
          <p:spPr bwMode="auto">
            <a:xfrm>
              <a:off x="1662" y="2652"/>
              <a:ext cx="5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CONFYM</a:t>
              </a:r>
              <a:endParaRPr lang="de-DE" altLang="de-DE" sz="1350" b="0" dirty="0"/>
            </a:p>
          </p:txBody>
        </p:sp>
      </p:grpSp>
      <p:pic>
        <p:nvPicPr>
          <p:cNvPr id="114" name="Object 102"/>
          <p:cNvPicPr>
            <a:picLocks noChangeAspect="1"/>
          </p:cNvPicPr>
          <p:nvPr>
            <p:extLst>
              <p:ext uri="{D42A27DB-BD31-4B8C-83A1-F6EECF244321}">
                <p14:modId xmlns:p14="http://schemas.microsoft.com/office/powerpoint/2010/main" val="4172059433"/>
              </p:ext>
            </p:extLst>
          </p:nvPr>
        </p:nvPicPr>
        <p:blipFill>
          <a:blip r:embed="rId3"/>
          <a:stretch>
            <a:fillRect/>
          </a:stretch>
        </p:blipFill>
        <p:spPr>
          <a:xfrm>
            <a:off x="693958" y="5448765"/>
            <a:ext cx="7156021" cy="644531"/>
          </a:xfrm>
          <a:prstGeom prst="rect">
            <a:avLst/>
          </a:prstGeom>
        </p:spPr>
      </p:pic>
    </p:spTree>
    <p:extLst>
      <p:ext uri="{BB962C8B-B14F-4D97-AF65-F5344CB8AC3E}">
        <p14:creationId xmlns:p14="http://schemas.microsoft.com/office/powerpoint/2010/main" val="698778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Bodenbiodiversität</a:t>
            </a:r>
            <a:endParaRPr lang="de-CH" dirty="0"/>
          </a:p>
        </p:txBody>
      </p:sp>
      <p:sp>
        <p:nvSpPr>
          <p:cNvPr id="3" name="Inhaltsplatzhalter 2"/>
          <p:cNvSpPr>
            <a:spLocks noGrp="1"/>
          </p:cNvSpPr>
          <p:nvPr>
            <p:ph idx="12"/>
          </p:nvPr>
        </p:nvSpPr>
        <p:spPr/>
        <p:txBody>
          <a:bodyPr/>
          <a:lstStyle/>
          <a:p>
            <a:r>
              <a:rPr lang="de-CH" dirty="0" smtClean="0"/>
              <a:t>Artenvielfalt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a:t>
            </a:r>
            <a:r>
              <a:rPr lang="de-CH" altLang="de-DE" dirty="0"/>
              <a:t>Esperschütz et al., 2007 FEMS ME</a:t>
            </a:r>
            <a:endParaRPr lang="de-DE" altLang="de-DE" dirty="0"/>
          </a:p>
        </p:txBody>
      </p:sp>
      <p:sp>
        <p:nvSpPr>
          <p:cNvPr id="5" name="Inhaltsplatzhalter 4"/>
          <p:cNvSpPr>
            <a:spLocks noGrp="1"/>
          </p:cNvSpPr>
          <p:nvPr>
            <p:ph sz="quarter" idx="17"/>
          </p:nvPr>
        </p:nvSpPr>
        <p:spPr/>
        <p:txBody>
          <a:bodyPr/>
          <a:lstStyle/>
          <a:p>
            <a:pPr>
              <a:spcBef>
                <a:spcPct val="50000"/>
              </a:spcBef>
            </a:pPr>
            <a:r>
              <a:rPr lang="de-CH" altLang="de-DE" dirty="0"/>
              <a:t>Phospholipidfettsäuren</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63</a:t>
            </a:fld>
            <a:endParaRPr lang="de-DE" altLang="de-DE" dirty="0" smtClean="0"/>
          </a:p>
        </p:txBody>
      </p:sp>
      <p:sp>
        <p:nvSpPr>
          <p:cNvPr id="8" name="Inhaltsplatzhalter 7"/>
          <p:cNvSpPr>
            <a:spLocks noGrp="1"/>
          </p:cNvSpPr>
          <p:nvPr>
            <p:ph sz="quarter" idx="25"/>
          </p:nvPr>
        </p:nvSpPr>
        <p:spPr/>
        <p:txBody>
          <a:bodyPr anchor="t" anchorCtr="0"/>
          <a:lstStyle/>
          <a:p>
            <a:r>
              <a:rPr lang="de-CH" altLang="de-DE" dirty="0" smtClean="0"/>
              <a:t>Phospholipidfett-säuren </a:t>
            </a:r>
            <a:r>
              <a:rPr lang="de-CH" altLang="de-DE" dirty="0"/>
              <a:t>sind Markermoleküle der Zellmembran von Organismen. </a:t>
            </a:r>
            <a:endParaRPr lang="de-CH" altLang="de-DE" dirty="0" smtClean="0"/>
          </a:p>
          <a:p>
            <a:r>
              <a:rPr lang="de-CH" altLang="de-DE" dirty="0" smtClean="0"/>
              <a:t>Sie </a:t>
            </a:r>
            <a:r>
              <a:rPr lang="de-CH" altLang="de-DE" dirty="0"/>
              <a:t>differenzieren zwischen organisch und nicht organisch gedüngten Verfahren aber auch zwischen CONFYM und BIODY, </a:t>
            </a:r>
            <a:r>
              <a:rPr lang="de-CH" altLang="de-DE" dirty="0" smtClean="0"/>
              <a:t>BIOORG</a:t>
            </a:r>
            <a:endParaRPr lang="de-CH" altLang="de-DE" dirty="0"/>
          </a:p>
        </p:txBody>
      </p:sp>
      <p:sp>
        <p:nvSpPr>
          <p:cNvPr id="6" name="Inhaltsplatzhalter 5"/>
          <p:cNvSpPr>
            <a:spLocks noGrp="1"/>
          </p:cNvSpPr>
          <p:nvPr>
            <p:ph sz="quarter" idx="23"/>
          </p:nvPr>
        </p:nvSpPr>
        <p:spPr>
          <a:xfrm>
            <a:off x="628650" y="2060848"/>
            <a:ext cx="5527526" cy="3756085"/>
          </a:xfrm>
        </p:spPr>
        <p:txBody>
          <a:bodyPr/>
          <a:lstStyle/>
          <a:p>
            <a:endParaRPr lang="de-CH" dirty="0"/>
          </a:p>
        </p:txBody>
      </p:sp>
      <p:grpSp>
        <p:nvGrpSpPr>
          <p:cNvPr id="115" name="Group 3"/>
          <p:cNvGrpSpPr>
            <a:grpSpLocks/>
          </p:cNvGrpSpPr>
          <p:nvPr/>
        </p:nvGrpSpPr>
        <p:grpSpPr bwMode="auto">
          <a:xfrm>
            <a:off x="683568" y="2058283"/>
            <a:ext cx="5112568" cy="4250442"/>
            <a:chOff x="0" y="96"/>
            <a:chExt cx="4422" cy="3886"/>
          </a:xfrm>
        </p:grpSpPr>
        <p:sp>
          <p:nvSpPr>
            <p:cNvPr id="116" name="Line 4"/>
            <p:cNvSpPr>
              <a:spLocks noChangeShapeType="1"/>
            </p:cNvSpPr>
            <p:nvPr/>
          </p:nvSpPr>
          <p:spPr bwMode="auto">
            <a:xfrm>
              <a:off x="450" y="3580"/>
              <a:ext cx="3971"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7" name="Line 5"/>
            <p:cNvSpPr>
              <a:spLocks noChangeShapeType="1"/>
            </p:cNvSpPr>
            <p:nvPr/>
          </p:nvSpPr>
          <p:spPr bwMode="auto">
            <a:xfrm flipV="1">
              <a:off x="4421" y="96"/>
              <a:ext cx="1" cy="3484"/>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8" name="Line 6"/>
            <p:cNvSpPr>
              <a:spLocks noChangeShapeType="1"/>
            </p:cNvSpPr>
            <p:nvPr/>
          </p:nvSpPr>
          <p:spPr bwMode="auto">
            <a:xfrm flipH="1">
              <a:off x="450" y="96"/>
              <a:ext cx="3971"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9" name="Line 7"/>
            <p:cNvSpPr>
              <a:spLocks noChangeShapeType="1"/>
            </p:cNvSpPr>
            <p:nvPr/>
          </p:nvSpPr>
          <p:spPr bwMode="auto">
            <a:xfrm>
              <a:off x="450" y="96"/>
              <a:ext cx="1" cy="3484"/>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0" name="Line 8"/>
            <p:cNvSpPr>
              <a:spLocks noChangeShapeType="1"/>
            </p:cNvSpPr>
            <p:nvPr/>
          </p:nvSpPr>
          <p:spPr bwMode="auto">
            <a:xfrm>
              <a:off x="450" y="2086"/>
              <a:ext cx="397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1" name="Line 9"/>
            <p:cNvSpPr>
              <a:spLocks noChangeShapeType="1"/>
            </p:cNvSpPr>
            <p:nvPr/>
          </p:nvSpPr>
          <p:spPr bwMode="auto">
            <a:xfrm flipV="1">
              <a:off x="1940" y="96"/>
              <a:ext cx="1" cy="348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2" name="Line 10"/>
            <p:cNvSpPr>
              <a:spLocks noChangeShapeType="1"/>
            </p:cNvSpPr>
            <p:nvPr/>
          </p:nvSpPr>
          <p:spPr bwMode="auto">
            <a:xfrm>
              <a:off x="45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3" name="Line 11"/>
            <p:cNvSpPr>
              <a:spLocks noChangeShapeType="1"/>
            </p:cNvSpPr>
            <p:nvPr/>
          </p:nvSpPr>
          <p:spPr bwMode="auto">
            <a:xfrm>
              <a:off x="948"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4" name="Line 12"/>
            <p:cNvSpPr>
              <a:spLocks noChangeShapeType="1"/>
            </p:cNvSpPr>
            <p:nvPr/>
          </p:nvSpPr>
          <p:spPr bwMode="auto">
            <a:xfrm>
              <a:off x="1444"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5" name="Line 13"/>
            <p:cNvSpPr>
              <a:spLocks noChangeShapeType="1"/>
            </p:cNvSpPr>
            <p:nvPr/>
          </p:nvSpPr>
          <p:spPr bwMode="auto">
            <a:xfrm>
              <a:off x="194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6" name="Line 14"/>
            <p:cNvSpPr>
              <a:spLocks noChangeShapeType="1"/>
            </p:cNvSpPr>
            <p:nvPr/>
          </p:nvSpPr>
          <p:spPr bwMode="auto">
            <a:xfrm>
              <a:off x="2435"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7" name="Line 15"/>
            <p:cNvSpPr>
              <a:spLocks noChangeShapeType="1"/>
            </p:cNvSpPr>
            <p:nvPr/>
          </p:nvSpPr>
          <p:spPr bwMode="auto">
            <a:xfrm>
              <a:off x="2934"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8" name="Line 16"/>
            <p:cNvSpPr>
              <a:spLocks noChangeShapeType="1"/>
            </p:cNvSpPr>
            <p:nvPr/>
          </p:nvSpPr>
          <p:spPr bwMode="auto">
            <a:xfrm>
              <a:off x="343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9" name="Line 17"/>
            <p:cNvSpPr>
              <a:spLocks noChangeShapeType="1"/>
            </p:cNvSpPr>
            <p:nvPr/>
          </p:nvSpPr>
          <p:spPr bwMode="auto">
            <a:xfrm>
              <a:off x="3925"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0" name="Line 18"/>
            <p:cNvSpPr>
              <a:spLocks noChangeShapeType="1"/>
            </p:cNvSpPr>
            <p:nvPr/>
          </p:nvSpPr>
          <p:spPr bwMode="auto">
            <a:xfrm>
              <a:off x="4421"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1" name="Line 19"/>
            <p:cNvSpPr>
              <a:spLocks noChangeShapeType="1"/>
            </p:cNvSpPr>
            <p:nvPr/>
          </p:nvSpPr>
          <p:spPr bwMode="auto">
            <a:xfrm flipH="1">
              <a:off x="428" y="3580"/>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2" name="Line 20"/>
            <p:cNvSpPr>
              <a:spLocks noChangeShapeType="1"/>
            </p:cNvSpPr>
            <p:nvPr/>
          </p:nvSpPr>
          <p:spPr bwMode="auto">
            <a:xfrm flipH="1">
              <a:off x="428" y="3080"/>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3" name="Line 21"/>
            <p:cNvSpPr>
              <a:spLocks noChangeShapeType="1"/>
            </p:cNvSpPr>
            <p:nvPr/>
          </p:nvSpPr>
          <p:spPr bwMode="auto">
            <a:xfrm flipH="1">
              <a:off x="428" y="2583"/>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4" name="Line 22"/>
            <p:cNvSpPr>
              <a:spLocks noChangeShapeType="1"/>
            </p:cNvSpPr>
            <p:nvPr/>
          </p:nvSpPr>
          <p:spPr bwMode="auto">
            <a:xfrm flipH="1">
              <a:off x="428" y="2086"/>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5" name="Line 23"/>
            <p:cNvSpPr>
              <a:spLocks noChangeShapeType="1"/>
            </p:cNvSpPr>
            <p:nvPr/>
          </p:nvSpPr>
          <p:spPr bwMode="auto">
            <a:xfrm flipH="1">
              <a:off x="428" y="1589"/>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6" name="Line 24"/>
            <p:cNvSpPr>
              <a:spLocks noChangeShapeType="1"/>
            </p:cNvSpPr>
            <p:nvPr/>
          </p:nvSpPr>
          <p:spPr bwMode="auto">
            <a:xfrm flipH="1">
              <a:off x="428" y="1089"/>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7" name="Line 25"/>
            <p:cNvSpPr>
              <a:spLocks noChangeShapeType="1"/>
            </p:cNvSpPr>
            <p:nvPr/>
          </p:nvSpPr>
          <p:spPr bwMode="auto">
            <a:xfrm flipH="1">
              <a:off x="428" y="593"/>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8" name="Line 26"/>
            <p:cNvSpPr>
              <a:spLocks noChangeShapeType="1"/>
            </p:cNvSpPr>
            <p:nvPr/>
          </p:nvSpPr>
          <p:spPr bwMode="auto">
            <a:xfrm flipH="1">
              <a:off x="428" y="96"/>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9" name="Rectangle 27"/>
            <p:cNvSpPr>
              <a:spLocks noChangeArrowheads="1"/>
            </p:cNvSpPr>
            <p:nvPr/>
          </p:nvSpPr>
          <p:spPr bwMode="auto">
            <a:xfrm>
              <a:off x="450" y="3622"/>
              <a:ext cx="2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-0.6</a:t>
              </a:r>
              <a:endParaRPr lang="de-DE" altLang="de-DE" sz="1350" b="0" dirty="0"/>
            </a:p>
          </p:txBody>
        </p:sp>
        <p:sp>
          <p:nvSpPr>
            <p:cNvPr id="140" name="Rectangle 28"/>
            <p:cNvSpPr>
              <a:spLocks noChangeArrowheads="1"/>
            </p:cNvSpPr>
            <p:nvPr/>
          </p:nvSpPr>
          <p:spPr bwMode="auto">
            <a:xfrm>
              <a:off x="4158" y="3622"/>
              <a:ext cx="19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1.0</a:t>
              </a:r>
              <a:endParaRPr lang="de-DE" altLang="de-DE" sz="1350" b="0" dirty="0"/>
            </a:p>
          </p:txBody>
        </p:sp>
        <p:sp>
          <p:nvSpPr>
            <p:cNvPr id="141" name="Rectangle 29"/>
            <p:cNvSpPr>
              <a:spLocks noChangeArrowheads="1"/>
            </p:cNvSpPr>
            <p:nvPr/>
          </p:nvSpPr>
          <p:spPr bwMode="auto">
            <a:xfrm>
              <a:off x="97" y="3422"/>
              <a:ext cx="2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-0.6</a:t>
              </a:r>
              <a:endParaRPr lang="de-DE" altLang="de-DE" sz="1350" b="0" dirty="0"/>
            </a:p>
          </p:txBody>
        </p:sp>
        <p:sp>
          <p:nvSpPr>
            <p:cNvPr id="142" name="Rectangle 30"/>
            <p:cNvSpPr>
              <a:spLocks noChangeArrowheads="1"/>
            </p:cNvSpPr>
            <p:nvPr/>
          </p:nvSpPr>
          <p:spPr bwMode="auto">
            <a:xfrm>
              <a:off x="144" y="117"/>
              <a:ext cx="19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0.8</a:t>
              </a:r>
              <a:endParaRPr lang="de-DE" altLang="de-DE" sz="1350" b="0" dirty="0"/>
            </a:p>
          </p:txBody>
        </p:sp>
        <p:sp>
          <p:nvSpPr>
            <p:cNvPr id="143" name="Rectangle 31"/>
            <p:cNvSpPr>
              <a:spLocks noChangeArrowheads="1"/>
            </p:cNvSpPr>
            <p:nvPr/>
          </p:nvSpPr>
          <p:spPr bwMode="auto">
            <a:xfrm>
              <a:off x="3260" y="1991"/>
              <a:ext cx="62" cy="64"/>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4" name="Freeform 32"/>
            <p:cNvSpPr>
              <a:spLocks/>
            </p:cNvSpPr>
            <p:nvPr/>
          </p:nvSpPr>
          <p:spPr bwMode="auto">
            <a:xfrm>
              <a:off x="3365" y="2074"/>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45" name="Rectangle 33"/>
            <p:cNvSpPr>
              <a:spLocks noChangeArrowheads="1"/>
            </p:cNvSpPr>
            <p:nvPr/>
          </p:nvSpPr>
          <p:spPr bwMode="auto">
            <a:xfrm>
              <a:off x="2789" y="1741"/>
              <a:ext cx="65" cy="61"/>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6" name="Freeform 34"/>
            <p:cNvSpPr>
              <a:spLocks/>
            </p:cNvSpPr>
            <p:nvPr/>
          </p:nvSpPr>
          <p:spPr bwMode="auto">
            <a:xfrm>
              <a:off x="3685" y="2034"/>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47" name="Oval 35"/>
            <p:cNvSpPr>
              <a:spLocks noChangeArrowheads="1"/>
            </p:cNvSpPr>
            <p:nvPr/>
          </p:nvSpPr>
          <p:spPr bwMode="auto">
            <a:xfrm>
              <a:off x="579" y="2521"/>
              <a:ext cx="71"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8" name="Oval 36"/>
            <p:cNvSpPr>
              <a:spLocks noChangeArrowheads="1"/>
            </p:cNvSpPr>
            <p:nvPr/>
          </p:nvSpPr>
          <p:spPr bwMode="auto">
            <a:xfrm>
              <a:off x="696" y="3219"/>
              <a:ext cx="71" cy="71"/>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9" name="Freeform 37"/>
            <p:cNvSpPr>
              <a:spLocks/>
            </p:cNvSpPr>
            <p:nvPr/>
          </p:nvSpPr>
          <p:spPr bwMode="auto">
            <a:xfrm>
              <a:off x="1031" y="3083"/>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0" name="Freeform 38"/>
            <p:cNvSpPr>
              <a:spLocks/>
            </p:cNvSpPr>
            <p:nvPr/>
          </p:nvSpPr>
          <p:spPr bwMode="auto">
            <a:xfrm>
              <a:off x="1207" y="3191"/>
              <a:ext cx="71" cy="71"/>
            </a:xfrm>
            <a:custGeom>
              <a:avLst/>
              <a:gdLst>
                <a:gd name="T0" fmla="*/ 0 w 71"/>
                <a:gd name="T1" fmla="*/ 37 h 71"/>
                <a:gd name="T2" fmla="*/ 34 w 71"/>
                <a:gd name="T3" fmla="*/ 0 h 71"/>
                <a:gd name="T4" fmla="*/ 71 w 71"/>
                <a:gd name="T5" fmla="*/ 37 h 71"/>
                <a:gd name="T6" fmla="*/ 34 w 71"/>
                <a:gd name="T7" fmla="*/ 71 h 71"/>
                <a:gd name="T8" fmla="*/ 0 w 71"/>
                <a:gd name="T9" fmla="*/ 3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7"/>
                  </a:moveTo>
                  <a:lnTo>
                    <a:pt x="34" y="0"/>
                  </a:lnTo>
                  <a:lnTo>
                    <a:pt x="71" y="37"/>
                  </a:lnTo>
                  <a:lnTo>
                    <a:pt x="34" y="71"/>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1" name="Freeform 39"/>
            <p:cNvSpPr>
              <a:spLocks/>
            </p:cNvSpPr>
            <p:nvPr/>
          </p:nvSpPr>
          <p:spPr bwMode="auto">
            <a:xfrm>
              <a:off x="714" y="160"/>
              <a:ext cx="65" cy="56"/>
            </a:xfrm>
            <a:custGeom>
              <a:avLst/>
              <a:gdLst>
                <a:gd name="T0" fmla="*/ 0 w 65"/>
                <a:gd name="T1" fmla="*/ 56 h 56"/>
                <a:gd name="T2" fmla="*/ 65 w 65"/>
                <a:gd name="T3" fmla="*/ 56 h 56"/>
                <a:gd name="T4" fmla="*/ 31 w 65"/>
                <a:gd name="T5" fmla="*/ 0 h 56"/>
                <a:gd name="T6" fmla="*/ 0 w 65"/>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6">
                  <a:moveTo>
                    <a:pt x="0" y="56"/>
                  </a:moveTo>
                  <a:lnTo>
                    <a:pt x="65" y="56"/>
                  </a:lnTo>
                  <a:lnTo>
                    <a:pt x="31"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2" name="Freeform 40"/>
            <p:cNvSpPr>
              <a:spLocks/>
            </p:cNvSpPr>
            <p:nvPr/>
          </p:nvSpPr>
          <p:spPr bwMode="auto">
            <a:xfrm>
              <a:off x="702" y="645"/>
              <a:ext cx="65" cy="52"/>
            </a:xfrm>
            <a:custGeom>
              <a:avLst/>
              <a:gdLst>
                <a:gd name="T0" fmla="*/ 0 w 65"/>
                <a:gd name="T1" fmla="*/ 52 h 52"/>
                <a:gd name="T2" fmla="*/ 65 w 65"/>
                <a:gd name="T3" fmla="*/ 52 h 52"/>
                <a:gd name="T4" fmla="*/ 31 w 65"/>
                <a:gd name="T5" fmla="*/ 0 h 52"/>
                <a:gd name="T6" fmla="*/ 0 w 65"/>
                <a:gd name="T7" fmla="*/ 5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2">
                  <a:moveTo>
                    <a:pt x="0" y="52"/>
                  </a:moveTo>
                  <a:lnTo>
                    <a:pt x="65" y="52"/>
                  </a:lnTo>
                  <a:lnTo>
                    <a:pt x="31" y="0"/>
                  </a:lnTo>
                  <a:lnTo>
                    <a:pt x="0" y="52"/>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3" name="Freeform 41"/>
            <p:cNvSpPr>
              <a:spLocks/>
            </p:cNvSpPr>
            <p:nvPr/>
          </p:nvSpPr>
          <p:spPr bwMode="auto">
            <a:xfrm>
              <a:off x="1062" y="3213"/>
              <a:ext cx="71" cy="71"/>
            </a:xfrm>
            <a:custGeom>
              <a:avLst/>
              <a:gdLst>
                <a:gd name="T0" fmla="*/ 0 w 71"/>
                <a:gd name="T1" fmla="*/ 34 h 71"/>
                <a:gd name="T2" fmla="*/ 37 w 71"/>
                <a:gd name="T3" fmla="*/ 0 h 71"/>
                <a:gd name="T4" fmla="*/ 71 w 71"/>
                <a:gd name="T5" fmla="*/ 34 h 71"/>
                <a:gd name="T6" fmla="*/ 37 w 71"/>
                <a:gd name="T7" fmla="*/ 71 h 71"/>
                <a:gd name="T8" fmla="*/ 0 w 71"/>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4"/>
                  </a:moveTo>
                  <a:lnTo>
                    <a:pt x="37" y="0"/>
                  </a:lnTo>
                  <a:lnTo>
                    <a:pt x="71" y="34"/>
                  </a:lnTo>
                  <a:lnTo>
                    <a:pt x="37" y="71"/>
                  </a:lnTo>
                  <a:lnTo>
                    <a:pt x="0" y="34"/>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4" name="Freeform 42"/>
            <p:cNvSpPr>
              <a:spLocks/>
            </p:cNvSpPr>
            <p:nvPr/>
          </p:nvSpPr>
          <p:spPr bwMode="auto">
            <a:xfrm>
              <a:off x="1816" y="3133"/>
              <a:ext cx="71" cy="74"/>
            </a:xfrm>
            <a:custGeom>
              <a:avLst/>
              <a:gdLst>
                <a:gd name="T0" fmla="*/ 0 w 71"/>
                <a:gd name="T1" fmla="*/ 37 h 74"/>
                <a:gd name="T2" fmla="*/ 37 w 71"/>
                <a:gd name="T3" fmla="*/ 0 h 74"/>
                <a:gd name="T4" fmla="*/ 71 w 71"/>
                <a:gd name="T5" fmla="*/ 37 h 74"/>
                <a:gd name="T6" fmla="*/ 37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7" y="0"/>
                  </a:lnTo>
                  <a:lnTo>
                    <a:pt x="71" y="37"/>
                  </a:lnTo>
                  <a:lnTo>
                    <a:pt x="37" y="74"/>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5" name="Freeform 43"/>
            <p:cNvSpPr>
              <a:spLocks/>
            </p:cNvSpPr>
            <p:nvPr/>
          </p:nvSpPr>
          <p:spPr bwMode="auto">
            <a:xfrm>
              <a:off x="699" y="185"/>
              <a:ext cx="61" cy="56"/>
            </a:xfrm>
            <a:custGeom>
              <a:avLst/>
              <a:gdLst>
                <a:gd name="T0" fmla="*/ 0 w 61"/>
                <a:gd name="T1" fmla="*/ 56 h 56"/>
                <a:gd name="T2" fmla="*/ 61 w 61"/>
                <a:gd name="T3" fmla="*/ 56 h 56"/>
                <a:gd name="T4" fmla="*/ 31 w 61"/>
                <a:gd name="T5" fmla="*/ 0 h 56"/>
                <a:gd name="T6" fmla="*/ 0 w 61"/>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6">
                  <a:moveTo>
                    <a:pt x="0" y="56"/>
                  </a:moveTo>
                  <a:lnTo>
                    <a:pt x="61" y="56"/>
                  </a:lnTo>
                  <a:lnTo>
                    <a:pt x="31"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6" name="Freeform 44"/>
            <p:cNvSpPr>
              <a:spLocks/>
            </p:cNvSpPr>
            <p:nvPr/>
          </p:nvSpPr>
          <p:spPr bwMode="auto">
            <a:xfrm>
              <a:off x="945" y="731"/>
              <a:ext cx="62" cy="53"/>
            </a:xfrm>
            <a:custGeom>
              <a:avLst/>
              <a:gdLst>
                <a:gd name="T0" fmla="*/ 0 w 62"/>
                <a:gd name="T1" fmla="*/ 53 h 53"/>
                <a:gd name="T2" fmla="*/ 62 w 62"/>
                <a:gd name="T3" fmla="*/ 53 h 53"/>
                <a:gd name="T4" fmla="*/ 31 w 62"/>
                <a:gd name="T5" fmla="*/ 0 h 53"/>
                <a:gd name="T6" fmla="*/ 0 w 62"/>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3">
                  <a:moveTo>
                    <a:pt x="0" y="53"/>
                  </a:moveTo>
                  <a:lnTo>
                    <a:pt x="62"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7" name="Rectangle 45"/>
            <p:cNvSpPr>
              <a:spLocks noChangeArrowheads="1"/>
            </p:cNvSpPr>
            <p:nvPr/>
          </p:nvSpPr>
          <p:spPr bwMode="auto">
            <a:xfrm>
              <a:off x="3571" y="1981"/>
              <a:ext cx="65" cy="62"/>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58" name="Freeform 46"/>
            <p:cNvSpPr>
              <a:spLocks/>
            </p:cNvSpPr>
            <p:nvPr/>
          </p:nvSpPr>
          <p:spPr bwMode="auto">
            <a:xfrm>
              <a:off x="3608" y="2031"/>
              <a:ext cx="77" cy="68"/>
            </a:xfrm>
            <a:custGeom>
              <a:avLst/>
              <a:gdLst>
                <a:gd name="T0" fmla="*/ 0 w 77"/>
                <a:gd name="T1" fmla="*/ 0 h 68"/>
                <a:gd name="T2" fmla="*/ 77 w 77"/>
                <a:gd name="T3" fmla="*/ 0 h 68"/>
                <a:gd name="T4" fmla="*/ 40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9" name="Rectangle 47"/>
            <p:cNvSpPr>
              <a:spLocks noChangeArrowheads="1"/>
            </p:cNvSpPr>
            <p:nvPr/>
          </p:nvSpPr>
          <p:spPr bwMode="auto">
            <a:xfrm>
              <a:off x="2916" y="1744"/>
              <a:ext cx="64" cy="61"/>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0" name="Freeform 48"/>
            <p:cNvSpPr>
              <a:spLocks/>
            </p:cNvSpPr>
            <p:nvPr/>
          </p:nvSpPr>
          <p:spPr bwMode="auto">
            <a:xfrm>
              <a:off x="3996" y="1991"/>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61" name="Oval 49"/>
            <p:cNvSpPr>
              <a:spLocks noChangeArrowheads="1"/>
            </p:cNvSpPr>
            <p:nvPr/>
          </p:nvSpPr>
          <p:spPr bwMode="auto">
            <a:xfrm>
              <a:off x="708" y="2423"/>
              <a:ext cx="71"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2" name="Oval 50"/>
            <p:cNvSpPr>
              <a:spLocks noChangeArrowheads="1"/>
            </p:cNvSpPr>
            <p:nvPr/>
          </p:nvSpPr>
          <p:spPr bwMode="auto">
            <a:xfrm>
              <a:off x="982" y="3114"/>
              <a:ext cx="74"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3" name="Oval 51"/>
            <p:cNvSpPr>
              <a:spLocks noChangeArrowheads="1"/>
            </p:cNvSpPr>
            <p:nvPr/>
          </p:nvSpPr>
          <p:spPr bwMode="auto">
            <a:xfrm>
              <a:off x="1013" y="3148"/>
              <a:ext cx="74"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4" name="Oval 52"/>
            <p:cNvSpPr>
              <a:spLocks noChangeArrowheads="1"/>
            </p:cNvSpPr>
            <p:nvPr/>
          </p:nvSpPr>
          <p:spPr bwMode="auto">
            <a:xfrm>
              <a:off x="788" y="2484"/>
              <a:ext cx="74"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5" name="Rectangle 53"/>
            <p:cNvSpPr>
              <a:spLocks noChangeArrowheads="1"/>
            </p:cNvSpPr>
            <p:nvPr/>
          </p:nvSpPr>
          <p:spPr bwMode="auto">
            <a:xfrm>
              <a:off x="2928" y="1747"/>
              <a:ext cx="65" cy="65"/>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6" name="Freeform 54"/>
            <p:cNvSpPr>
              <a:spLocks/>
            </p:cNvSpPr>
            <p:nvPr/>
          </p:nvSpPr>
          <p:spPr bwMode="auto">
            <a:xfrm>
              <a:off x="3910" y="1920"/>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67" name="Rectangle 55"/>
            <p:cNvSpPr>
              <a:spLocks noChangeArrowheads="1"/>
            </p:cNvSpPr>
            <p:nvPr/>
          </p:nvSpPr>
          <p:spPr bwMode="auto">
            <a:xfrm>
              <a:off x="3476" y="1972"/>
              <a:ext cx="62" cy="6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8" name="Freeform 56"/>
            <p:cNvSpPr>
              <a:spLocks/>
            </p:cNvSpPr>
            <p:nvPr/>
          </p:nvSpPr>
          <p:spPr bwMode="auto">
            <a:xfrm>
              <a:off x="3427" y="2037"/>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69" name="Freeform 57"/>
            <p:cNvSpPr>
              <a:spLocks/>
            </p:cNvSpPr>
            <p:nvPr/>
          </p:nvSpPr>
          <p:spPr bwMode="auto">
            <a:xfrm>
              <a:off x="776" y="549"/>
              <a:ext cx="65" cy="53"/>
            </a:xfrm>
            <a:custGeom>
              <a:avLst/>
              <a:gdLst>
                <a:gd name="T0" fmla="*/ 0 w 65"/>
                <a:gd name="T1" fmla="*/ 53 h 53"/>
                <a:gd name="T2" fmla="*/ 65 w 65"/>
                <a:gd name="T3" fmla="*/ 53 h 53"/>
                <a:gd name="T4" fmla="*/ 31 w 65"/>
                <a:gd name="T5" fmla="*/ 0 h 53"/>
                <a:gd name="T6" fmla="*/ 0 w 65"/>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3">
                  <a:moveTo>
                    <a:pt x="0" y="53"/>
                  </a:moveTo>
                  <a:lnTo>
                    <a:pt x="65"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0" name="Freeform 58"/>
            <p:cNvSpPr>
              <a:spLocks/>
            </p:cNvSpPr>
            <p:nvPr/>
          </p:nvSpPr>
          <p:spPr bwMode="auto">
            <a:xfrm>
              <a:off x="533" y="228"/>
              <a:ext cx="61" cy="56"/>
            </a:xfrm>
            <a:custGeom>
              <a:avLst/>
              <a:gdLst>
                <a:gd name="T0" fmla="*/ 0 w 61"/>
                <a:gd name="T1" fmla="*/ 56 h 56"/>
                <a:gd name="T2" fmla="*/ 61 w 61"/>
                <a:gd name="T3" fmla="*/ 56 h 56"/>
                <a:gd name="T4" fmla="*/ 30 w 61"/>
                <a:gd name="T5" fmla="*/ 0 h 56"/>
                <a:gd name="T6" fmla="*/ 0 w 61"/>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6">
                  <a:moveTo>
                    <a:pt x="0" y="56"/>
                  </a:moveTo>
                  <a:lnTo>
                    <a:pt x="61" y="56"/>
                  </a:lnTo>
                  <a:lnTo>
                    <a:pt x="30"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1" name="Freeform 59"/>
            <p:cNvSpPr>
              <a:spLocks/>
            </p:cNvSpPr>
            <p:nvPr/>
          </p:nvSpPr>
          <p:spPr bwMode="auto">
            <a:xfrm>
              <a:off x="1219" y="3071"/>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2" name="Freeform 60"/>
            <p:cNvSpPr>
              <a:spLocks/>
            </p:cNvSpPr>
            <p:nvPr/>
          </p:nvSpPr>
          <p:spPr bwMode="auto">
            <a:xfrm>
              <a:off x="1059" y="3096"/>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3" name="Freeform 61"/>
            <p:cNvSpPr>
              <a:spLocks/>
            </p:cNvSpPr>
            <p:nvPr/>
          </p:nvSpPr>
          <p:spPr bwMode="auto">
            <a:xfrm>
              <a:off x="530" y="244"/>
              <a:ext cx="61" cy="55"/>
            </a:xfrm>
            <a:custGeom>
              <a:avLst/>
              <a:gdLst>
                <a:gd name="T0" fmla="*/ 0 w 61"/>
                <a:gd name="T1" fmla="*/ 55 h 55"/>
                <a:gd name="T2" fmla="*/ 61 w 61"/>
                <a:gd name="T3" fmla="*/ 55 h 55"/>
                <a:gd name="T4" fmla="*/ 30 w 61"/>
                <a:gd name="T5" fmla="*/ 0 h 55"/>
                <a:gd name="T6" fmla="*/ 0 w 61"/>
                <a:gd name="T7" fmla="*/ 55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5">
                  <a:moveTo>
                    <a:pt x="0" y="55"/>
                  </a:moveTo>
                  <a:lnTo>
                    <a:pt x="61" y="55"/>
                  </a:lnTo>
                  <a:lnTo>
                    <a:pt x="30" y="0"/>
                  </a:lnTo>
                  <a:lnTo>
                    <a:pt x="0" y="55"/>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4" name="Freeform 62"/>
            <p:cNvSpPr>
              <a:spLocks/>
            </p:cNvSpPr>
            <p:nvPr/>
          </p:nvSpPr>
          <p:spPr bwMode="auto">
            <a:xfrm>
              <a:off x="837" y="623"/>
              <a:ext cx="62" cy="53"/>
            </a:xfrm>
            <a:custGeom>
              <a:avLst/>
              <a:gdLst>
                <a:gd name="T0" fmla="*/ 0 w 62"/>
                <a:gd name="T1" fmla="*/ 53 h 53"/>
                <a:gd name="T2" fmla="*/ 62 w 62"/>
                <a:gd name="T3" fmla="*/ 53 h 53"/>
                <a:gd name="T4" fmla="*/ 31 w 62"/>
                <a:gd name="T5" fmla="*/ 0 h 53"/>
                <a:gd name="T6" fmla="*/ 0 w 62"/>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3">
                  <a:moveTo>
                    <a:pt x="0" y="53"/>
                  </a:moveTo>
                  <a:lnTo>
                    <a:pt x="62"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5" name="Freeform 63"/>
            <p:cNvSpPr>
              <a:spLocks/>
            </p:cNvSpPr>
            <p:nvPr/>
          </p:nvSpPr>
          <p:spPr bwMode="auto">
            <a:xfrm>
              <a:off x="1111" y="3200"/>
              <a:ext cx="71" cy="71"/>
            </a:xfrm>
            <a:custGeom>
              <a:avLst/>
              <a:gdLst>
                <a:gd name="T0" fmla="*/ 0 w 71"/>
                <a:gd name="T1" fmla="*/ 34 h 71"/>
                <a:gd name="T2" fmla="*/ 37 w 71"/>
                <a:gd name="T3" fmla="*/ 0 h 71"/>
                <a:gd name="T4" fmla="*/ 71 w 71"/>
                <a:gd name="T5" fmla="*/ 34 h 71"/>
                <a:gd name="T6" fmla="*/ 37 w 71"/>
                <a:gd name="T7" fmla="*/ 71 h 71"/>
                <a:gd name="T8" fmla="*/ 0 w 71"/>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4"/>
                  </a:moveTo>
                  <a:lnTo>
                    <a:pt x="37" y="0"/>
                  </a:lnTo>
                  <a:lnTo>
                    <a:pt x="71" y="34"/>
                  </a:lnTo>
                  <a:lnTo>
                    <a:pt x="37" y="71"/>
                  </a:lnTo>
                  <a:lnTo>
                    <a:pt x="0" y="34"/>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6" name="Freeform 64"/>
            <p:cNvSpPr>
              <a:spLocks/>
            </p:cNvSpPr>
            <p:nvPr/>
          </p:nvSpPr>
          <p:spPr bwMode="auto">
            <a:xfrm>
              <a:off x="1213" y="3163"/>
              <a:ext cx="74" cy="71"/>
            </a:xfrm>
            <a:custGeom>
              <a:avLst/>
              <a:gdLst>
                <a:gd name="T0" fmla="*/ 0 w 74"/>
                <a:gd name="T1" fmla="*/ 34 h 71"/>
                <a:gd name="T2" fmla="*/ 37 w 74"/>
                <a:gd name="T3" fmla="*/ 0 h 71"/>
                <a:gd name="T4" fmla="*/ 74 w 74"/>
                <a:gd name="T5" fmla="*/ 34 h 71"/>
                <a:gd name="T6" fmla="*/ 37 w 74"/>
                <a:gd name="T7" fmla="*/ 71 h 71"/>
                <a:gd name="T8" fmla="*/ 0 w 74"/>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71">
                  <a:moveTo>
                    <a:pt x="0" y="34"/>
                  </a:moveTo>
                  <a:lnTo>
                    <a:pt x="37" y="0"/>
                  </a:lnTo>
                  <a:lnTo>
                    <a:pt x="74" y="34"/>
                  </a:lnTo>
                  <a:lnTo>
                    <a:pt x="37" y="71"/>
                  </a:lnTo>
                  <a:lnTo>
                    <a:pt x="0" y="34"/>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7" name="Oval 65"/>
            <p:cNvSpPr>
              <a:spLocks noChangeArrowheads="1"/>
            </p:cNvSpPr>
            <p:nvPr/>
          </p:nvSpPr>
          <p:spPr bwMode="auto">
            <a:xfrm>
              <a:off x="751" y="2478"/>
              <a:ext cx="74" cy="74"/>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78" name="Oval 66"/>
            <p:cNvSpPr>
              <a:spLocks noChangeArrowheads="1"/>
            </p:cNvSpPr>
            <p:nvPr/>
          </p:nvSpPr>
          <p:spPr bwMode="auto">
            <a:xfrm>
              <a:off x="683" y="3225"/>
              <a:ext cx="71"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79" name="Rectangle 67"/>
            <p:cNvSpPr>
              <a:spLocks noChangeArrowheads="1"/>
            </p:cNvSpPr>
            <p:nvPr/>
          </p:nvSpPr>
          <p:spPr bwMode="auto">
            <a:xfrm>
              <a:off x="3525" y="2000"/>
              <a:ext cx="65" cy="6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80" name="Freeform 68"/>
            <p:cNvSpPr>
              <a:spLocks/>
            </p:cNvSpPr>
            <p:nvPr/>
          </p:nvSpPr>
          <p:spPr bwMode="auto">
            <a:xfrm>
              <a:off x="3448" y="2034"/>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81" name="Rectangle 69"/>
            <p:cNvSpPr>
              <a:spLocks noChangeArrowheads="1"/>
            </p:cNvSpPr>
            <p:nvPr/>
          </p:nvSpPr>
          <p:spPr bwMode="auto">
            <a:xfrm>
              <a:off x="2805" y="1744"/>
              <a:ext cx="64" cy="65"/>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82" name="Freeform 70"/>
            <p:cNvSpPr>
              <a:spLocks/>
            </p:cNvSpPr>
            <p:nvPr/>
          </p:nvSpPr>
          <p:spPr bwMode="auto">
            <a:xfrm>
              <a:off x="3836" y="1972"/>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3" name="Line 71"/>
            <p:cNvSpPr>
              <a:spLocks noChangeShapeType="1"/>
            </p:cNvSpPr>
            <p:nvPr/>
          </p:nvSpPr>
          <p:spPr bwMode="auto">
            <a:xfrm flipV="1">
              <a:off x="1940" y="1883"/>
              <a:ext cx="1345" cy="203"/>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4" name="Freeform 72"/>
            <p:cNvSpPr>
              <a:spLocks/>
            </p:cNvSpPr>
            <p:nvPr/>
          </p:nvSpPr>
          <p:spPr bwMode="auto">
            <a:xfrm>
              <a:off x="3214" y="1870"/>
              <a:ext cx="71" cy="47"/>
            </a:xfrm>
            <a:custGeom>
              <a:avLst/>
              <a:gdLst>
                <a:gd name="T0" fmla="*/ 71 w 71"/>
                <a:gd name="T1" fmla="*/ 13 h 47"/>
                <a:gd name="T2" fmla="*/ 9 w 71"/>
                <a:gd name="T3" fmla="*/ 47 h 47"/>
                <a:gd name="T4" fmla="*/ 0 w 71"/>
                <a:gd name="T5" fmla="*/ 0 h 47"/>
                <a:gd name="T6" fmla="*/ 71 w 71"/>
                <a:gd name="T7" fmla="*/ 13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47">
                  <a:moveTo>
                    <a:pt x="71" y="13"/>
                  </a:moveTo>
                  <a:lnTo>
                    <a:pt x="9" y="47"/>
                  </a:lnTo>
                  <a:lnTo>
                    <a:pt x="0" y="0"/>
                  </a:lnTo>
                  <a:lnTo>
                    <a:pt x="71" y="1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5" name="Line 73"/>
            <p:cNvSpPr>
              <a:spLocks noChangeShapeType="1"/>
            </p:cNvSpPr>
            <p:nvPr/>
          </p:nvSpPr>
          <p:spPr bwMode="auto">
            <a:xfrm flipV="1">
              <a:off x="1940" y="2031"/>
              <a:ext cx="1893" cy="55"/>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6" name="Freeform 74"/>
            <p:cNvSpPr>
              <a:spLocks/>
            </p:cNvSpPr>
            <p:nvPr/>
          </p:nvSpPr>
          <p:spPr bwMode="auto">
            <a:xfrm>
              <a:off x="3765" y="2009"/>
              <a:ext cx="68" cy="46"/>
            </a:xfrm>
            <a:custGeom>
              <a:avLst/>
              <a:gdLst>
                <a:gd name="T0" fmla="*/ 68 w 68"/>
                <a:gd name="T1" fmla="*/ 22 h 46"/>
                <a:gd name="T2" fmla="*/ 0 w 68"/>
                <a:gd name="T3" fmla="*/ 46 h 46"/>
                <a:gd name="T4" fmla="*/ 0 w 68"/>
                <a:gd name="T5" fmla="*/ 0 h 46"/>
                <a:gd name="T6" fmla="*/ 68 w 68"/>
                <a:gd name="T7" fmla="*/ 2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46">
                  <a:moveTo>
                    <a:pt x="68" y="22"/>
                  </a:moveTo>
                  <a:lnTo>
                    <a:pt x="0" y="46"/>
                  </a:lnTo>
                  <a:lnTo>
                    <a:pt x="0" y="0"/>
                  </a:lnTo>
                  <a:lnTo>
                    <a:pt x="68" y="22"/>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7" name="Line 75"/>
            <p:cNvSpPr>
              <a:spLocks noChangeShapeType="1"/>
            </p:cNvSpPr>
            <p:nvPr/>
          </p:nvSpPr>
          <p:spPr bwMode="auto">
            <a:xfrm flipH="1">
              <a:off x="727" y="2086"/>
              <a:ext cx="1213" cy="8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8" name="Freeform 76"/>
            <p:cNvSpPr>
              <a:spLocks/>
            </p:cNvSpPr>
            <p:nvPr/>
          </p:nvSpPr>
          <p:spPr bwMode="auto">
            <a:xfrm>
              <a:off x="727" y="2864"/>
              <a:ext cx="67" cy="59"/>
            </a:xfrm>
            <a:custGeom>
              <a:avLst/>
              <a:gdLst>
                <a:gd name="T0" fmla="*/ 0 w 67"/>
                <a:gd name="T1" fmla="*/ 59 h 59"/>
                <a:gd name="T2" fmla="*/ 43 w 67"/>
                <a:gd name="T3" fmla="*/ 0 h 59"/>
                <a:gd name="T4" fmla="*/ 67 w 67"/>
                <a:gd name="T5" fmla="*/ 37 h 59"/>
                <a:gd name="T6" fmla="*/ 0 w 67"/>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59">
                  <a:moveTo>
                    <a:pt x="0" y="59"/>
                  </a:moveTo>
                  <a:lnTo>
                    <a:pt x="43" y="0"/>
                  </a:lnTo>
                  <a:lnTo>
                    <a:pt x="67" y="37"/>
                  </a:lnTo>
                  <a:lnTo>
                    <a:pt x="0" y="59"/>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9" name="Line 77"/>
            <p:cNvSpPr>
              <a:spLocks noChangeShapeType="1"/>
            </p:cNvSpPr>
            <p:nvPr/>
          </p:nvSpPr>
          <p:spPr bwMode="auto">
            <a:xfrm flipH="1">
              <a:off x="1198" y="2086"/>
              <a:ext cx="742" cy="1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0" name="Freeform 78"/>
            <p:cNvSpPr>
              <a:spLocks/>
            </p:cNvSpPr>
            <p:nvPr/>
          </p:nvSpPr>
          <p:spPr bwMode="auto">
            <a:xfrm>
              <a:off x="1198" y="3194"/>
              <a:ext cx="55" cy="68"/>
            </a:xfrm>
            <a:custGeom>
              <a:avLst/>
              <a:gdLst>
                <a:gd name="T0" fmla="*/ 0 w 55"/>
                <a:gd name="T1" fmla="*/ 68 h 68"/>
                <a:gd name="T2" fmla="*/ 18 w 55"/>
                <a:gd name="T3" fmla="*/ 0 h 68"/>
                <a:gd name="T4" fmla="*/ 55 w 55"/>
                <a:gd name="T5" fmla="*/ 22 h 68"/>
                <a:gd name="T6" fmla="*/ 0 w 55"/>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8">
                  <a:moveTo>
                    <a:pt x="0" y="68"/>
                  </a:moveTo>
                  <a:lnTo>
                    <a:pt x="18" y="0"/>
                  </a:lnTo>
                  <a:lnTo>
                    <a:pt x="55" y="22"/>
                  </a:lnTo>
                  <a:lnTo>
                    <a:pt x="0" y="68"/>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1" name="Line 79"/>
            <p:cNvSpPr>
              <a:spLocks noChangeShapeType="1"/>
            </p:cNvSpPr>
            <p:nvPr/>
          </p:nvSpPr>
          <p:spPr bwMode="auto">
            <a:xfrm flipH="1" flipV="1">
              <a:off x="659" y="333"/>
              <a:ext cx="1281" cy="1753"/>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2" name="Freeform 80"/>
            <p:cNvSpPr>
              <a:spLocks/>
            </p:cNvSpPr>
            <p:nvPr/>
          </p:nvSpPr>
          <p:spPr bwMode="auto">
            <a:xfrm>
              <a:off x="659" y="333"/>
              <a:ext cx="58" cy="68"/>
            </a:xfrm>
            <a:custGeom>
              <a:avLst/>
              <a:gdLst>
                <a:gd name="T0" fmla="*/ 0 w 58"/>
                <a:gd name="T1" fmla="*/ 0 h 68"/>
                <a:gd name="T2" fmla="*/ 21 w 58"/>
                <a:gd name="T3" fmla="*/ 68 h 68"/>
                <a:gd name="T4" fmla="*/ 58 w 58"/>
                <a:gd name="T5" fmla="*/ 40 h 68"/>
                <a:gd name="T6" fmla="*/ 0 w 58"/>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8">
                  <a:moveTo>
                    <a:pt x="0" y="0"/>
                  </a:moveTo>
                  <a:lnTo>
                    <a:pt x="21" y="68"/>
                  </a:lnTo>
                  <a:lnTo>
                    <a:pt x="58" y="40"/>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3" name="Line 81"/>
            <p:cNvSpPr>
              <a:spLocks noChangeShapeType="1"/>
            </p:cNvSpPr>
            <p:nvPr/>
          </p:nvSpPr>
          <p:spPr bwMode="auto">
            <a:xfrm flipH="1" flipV="1">
              <a:off x="1847" y="1910"/>
              <a:ext cx="93" cy="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4" name="Freeform 82"/>
            <p:cNvSpPr>
              <a:spLocks/>
            </p:cNvSpPr>
            <p:nvPr/>
          </p:nvSpPr>
          <p:spPr bwMode="auto">
            <a:xfrm>
              <a:off x="1847" y="1910"/>
              <a:ext cx="53" cy="71"/>
            </a:xfrm>
            <a:custGeom>
              <a:avLst/>
              <a:gdLst>
                <a:gd name="T0" fmla="*/ 0 w 53"/>
                <a:gd name="T1" fmla="*/ 0 h 71"/>
                <a:gd name="T2" fmla="*/ 13 w 53"/>
                <a:gd name="T3" fmla="*/ 71 h 71"/>
                <a:gd name="T4" fmla="*/ 53 w 53"/>
                <a:gd name="T5" fmla="*/ 50 h 71"/>
                <a:gd name="T6" fmla="*/ 0 w 53"/>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71">
                  <a:moveTo>
                    <a:pt x="0" y="0"/>
                  </a:moveTo>
                  <a:lnTo>
                    <a:pt x="13" y="71"/>
                  </a:lnTo>
                  <a:lnTo>
                    <a:pt x="53" y="50"/>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5" name="Line 83"/>
            <p:cNvSpPr>
              <a:spLocks noChangeShapeType="1"/>
            </p:cNvSpPr>
            <p:nvPr/>
          </p:nvSpPr>
          <p:spPr bwMode="auto">
            <a:xfrm>
              <a:off x="1940" y="2086"/>
              <a:ext cx="92" cy="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6" name="Freeform 84"/>
            <p:cNvSpPr>
              <a:spLocks/>
            </p:cNvSpPr>
            <p:nvPr/>
          </p:nvSpPr>
          <p:spPr bwMode="auto">
            <a:xfrm>
              <a:off x="1980" y="2191"/>
              <a:ext cx="52" cy="71"/>
            </a:xfrm>
            <a:custGeom>
              <a:avLst/>
              <a:gdLst>
                <a:gd name="T0" fmla="*/ 52 w 52"/>
                <a:gd name="T1" fmla="*/ 71 h 71"/>
                <a:gd name="T2" fmla="*/ 40 w 52"/>
                <a:gd name="T3" fmla="*/ 0 h 71"/>
                <a:gd name="T4" fmla="*/ 0 w 52"/>
                <a:gd name="T5" fmla="*/ 22 h 71"/>
                <a:gd name="T6" fmla="*/ 52 w 52"/>
                <a:gd name="T7" fmla="*/ 71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1">
                  <a:moveTo>
                    <a:pt x="52" y="71"/>
                  </a:moveTo>
                  <a:lnTo>
                    <a:pt x="40" y="0"/>
                  </a:lnTo>
                  <a:lnTo>
                    <a:pt x="0" y="22"/>
                  </a:lnTo>
                  <a:lnTo>
                    <a:pt x="52" y="71"/>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7" name="Rectangle 85"/>
            <p:cNvSpPr>
              <a:spLocks noChangeArrowheads="1"/>
            </p:cNvSpPr>
            <p:nvPr/>
          </p:nvSpPr>
          <p:spPr bwMode="auto">
            <a:xfrm>
              <a:off x="3249" y="1693"/>
              <a:ext cx="58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NOFERT</a:t>
              </a:r>
              <a:endParaRPr lang="de-DE" altLang="de-DE" sz="1350" b="0" dirty="0"/>
            </a:p>
          </p:txBody>
        </p:sp>
        <p:sp>
          <p:nvSpPr>
            <p:cNvPr id="198" name="Rectangle 86"/>
            <p:cNvSpPr>
              <a:spLocks noChangeArrowheads="1"/>
            </p:cNvSpPr>
            <p:nvPr/>
          </p:nvSpPr>
          <p:spPr bwMode="auto">
            <a:xfrm>
              <a:off x="3747" y="2167"/>
              <a:ext cx="5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CONMIN</a:t>
              </a:r>
              <a:endParaRPr lang="de-DE" altLang="de-DE" sz="1350" b="0" dirty="0"/>
            </a:p>
          </p:txBody>
        </p:sp>
        <p:sp>
          <p:nvSpPr>
            <p:cNvPr id="199" name="Rectangle 87"/>
            <p:cNvSpPr>
              <a:spLocks noChangeArrowheads="1"/>
            </p:cNvSpPr>
            <p:nvPr/>
          </p:nvSpPr>
          <p:spPr bwMode="auto">
            <a:xfrm>
              <a:off x="508" y="2911"/>
              <a:ext cx="60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BIODYN</a:t>
              </a:r>
              <a:endParaRPr lang="de-DE" altLang="de-DE" sz="1350" b="0" dirty="0"/>
            </a:p>
          </p:txBody>
        </p:sp>
        <p:sp>
          <p:nvSpPr>
            <p:cNvPr id="200" name="Rectangle 88"/>
            <p:cNvSpPr>
              <a:spLocks noChangeArrowheads="1"/>
            </p:cNvSpPr>
            <p:nvPr/>
          </p:nvSpPr>
          <p:spPr bwMode="auto">
            <a:xfrm>
              <a:off x="883" y="3271"/>
              <a:ext cx="5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BIOORG</a:t>
              </a:r>
              <a:endParaRPr lang="de-DE" altLang="de-DE" sz="1350" b="0" dirty="0"/>
            </a:p>
          </p:txBody>
        </p:sp>
        <p:sp>
          <p:nvSpPr>
            <p:cNvPr id="201" name="Rectangle 89"/>
            <p:cNvSpPr>
              <a:spLocks noChangeArrowheads="1"/>
            </p:cNvSpPr>
            <p:nvPr/>
          </p:nvSpPr>
          <p:spPr bwMode="auto">
            <a:xfrm>
              <a:off x="743" y="315"/>
              <a:ext cx="67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CONFYM</a:t>
              </a:r>
              <a:endParaRPr lang="de-DE" altLang="de-DE" sz="1350" b="0" dirty="0"/>
            </a:p>
          </p:txBody>
        </p:sp>
        <p:sp>
          <p:nvSpPr>
            <p:cNvPr id="202" name="Rectangle 90"/>
            <p:cNvSpPr>
              <a:spLocks noChangeArrowheads="1"/>
            </p:cNvSpPr>
            <p:nvPr/>
          </p:nvSpPr>
          <p:spPr bwMode="auto">
            <a:xfrm>
              <a:off x="1726" y="1591"/>
              <a:ext cx="91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winter wheat after potato</a:t>
              </a:r>
              <a:endParaRPr lang="de-DE" altLang="de-DE" sz="1350" b="0" dirty="0"/>
            </a:p>
          </p:txBody>
        </p:sp>
        <p:sp>
          <p:nvSpPr>
            <p:cNvPr id="203" name="Rectangle 91"/>
            <p:cNvSpPr>
              <a:spLocks noChangeArrowheads="1"/>
            </p:cNvSpPr>
            <p:nvPr/>
          </p:nvSpPr>
          <p:spPr bwMode="auto">
            <a:xfrm>
              <a:off x="1804" y="2272"/>
              <a:ext cx="9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winter wheat after maize</a:t>
              </a:r>
              <a:endParaRPr lang="de-DE" altLang="de-DE" sz="1350" b="0" dirty="0"/>
            </a:p>
          </p:txBody>
        </p:sp>
        <p:sp>
          <p:nvSpPr>
            <p:cNvPr id="204" name="Rectangle 92"/>
            <p:cNvSpPr>
              <a:spLocks noChangeArrowheads="1"/>
            </p:cNvSpPr>
            <p:nvPr/>
          </p:nvSpPr>
          <p:spPr bwMode="auto">
            <a:xfrm>
              <a:off x="1253" y="3713"/>
              <a:ext cx="20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1200" b="0" dirty="0">
                  <a:solidFill>
                    <a:srgbClr val="000000"/>
                  </a:solidFill>
                </a:rPr>
                <a:t>RDA 1 (25.4%; r = 0.985)</a:t>
              </a:r>
              <a:endParaRPr lang="de-DE" altLang="de-DE" sz="1350" b="0" dirty="0"/>
            </a:p>
          </p:txBody>
        </p:sp>
        <p:sp>
          <p:nvSpPr>
            <p:cNvPr id="205" name="Rectangle 93"/>
            <p:cNvSpPr>
              <a:spLocks noChangeArrowheads="1"/>
            </p:cNvSpPr>
            <p:nvPr/>
          </p:nvSpPr>
          <p:spPr bwMode="auto">
            <a:xfrm rot="10800000">
              <a:off x="0" y="562"/>
              <a:ext cx="262"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1200" b="0" dirty="0">
                  <a:solidFill>
                    <a:srgbClr val="000000"/>
                  </a:solidFill>
                </a:rPr>
                <a:t>RDA 2 (14.6%; r = 0.983)</a:t>
              </a:r>
              <a:endParaRPr lang="de-DE" altLang="de-DE" sz="1350" b="0" dirty="0"/>
            </a:p>
          </p:txBody>
        </p:sp>
      </p:grpSp>
    </p:spTree>
    <p:extLst>
      <p:ext uri="{BB962C8B-B14F-4D97-AF65-F5344CB8AC3E}">
        <p14:creationId xmlns:p14="http://schemas.microsoft.com/office/powerpoint/2010/main" val="3298830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Bodenbiodiversität</a:t>
            </a:r>
            <a:endParaRPr lang="de-CH" dirty="0"/>
          </a:p>
        </p:txBody>
      </p:sp>
      <p:sp>
        <p:nvSpPr>
          <p:cNvPr id="3" name="Inhaltsplatzhalter 2"/>
          <p:cNvSpPr>
            <a:spLocks noGrp="1"/>
          </p:cNvSpPr>
          <p:nvPr>
            <p:ph idx="12"/>
          </p:nvPr>
        </p:nvSpPr>
        <p:spPr/>
        <p:txBody>
          <a:bodyPr/>
          <a:lstStyle/>
          <a:p>
            <a:r>
              <a:rPr lang="de-CH" dirty="0" smtClean="0"/>
              <a:t>Artenvielfalt </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a:t>
            </a:r>
            <a:r>
              <a:rPr lang="en-GB" altLang="de-DE" dirty="0"/>
              <a:t>Hartmann </a:t>
            </a:r>
            <a:r>
              <a:rPr lang="en-GB" altLang="de-DE" i="1" dirty="0"/>
              <a:t>et al</a:t>
            </a:r>
            <a:r>
              <a:rPr lang="en-GB" altLang="de-DE" dirty="0"/>
              <a:t>., ISMEJ, 2014 </a:t>
            </a:r>
          </a:p>
        </p:txBody>
      </p:sp>
      <p:sp>
        <p:nvSpPr>
          <p:cNvPr id="5" name="Inhaltsplatzhalter 4"/>
          <p:cNvSpPr>
            <a:spLocks noGrp="1"/>
          </p:cNvSpPr>
          <p:nvPr>
            <p:ph sz="quarter" idx="17"/>
          </p:nvPr>
        </p:nvSpPr>
        <p:spPr/>
        <p:txBody>
          <a:bodyPr/>
          <a:lstStyle/>
          <a:p>
            <a:pPr>
              <a:spcBef>
                <a:spcPct val="50000"/>
              </a:spcBef>
            </a:pPr>
            <a:r>
              <a:rPr lang="de-CH" dirty="0"/>
              <a:t>Differenzierung der Mikrofloren</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64</a:t>
            </a:fld>
            <a:endParaRPr lang="de-DE" altLang="de-DE" dirty="0" smtClean="0"/>
          </a:p>
        </p:txBody>
      </p:sp>
      <p:sp>
        <p:nvSpPr>
          <p:cNvPr id="8" name="Inhaltsplatzhalter 7"/>
          <p:cNvSpPr>
            <a:spLocks noGrp="1"/>
          </p:cNvSpPr>
          <p:nvPr>
            <p:ph sz="quarter" idx="25"/>
          </p:nvPr>
        </p:nvSpPr>
        <p:spPr/>
        <p:txBody>
          <a:bodyPr anchor="t" anchorCtr="0"/>
          <a:lstStyle/>
          <a:p>
            <a:r>
              <a:rPr lang="de-CH" dirty="0"/>
              <a:t>Differenzierung der Mikrofloren mit neuesten high-throughput Verfahren: Jede Bewirtschaftung erzeugt ihre eigene typische Mikroflora</a:t>
            </a:r>
            <a:endParaRPr lang="de-CH" altLang="de-DE" dirty="0"/>
          </a:p>
        </p:txBody>
      </p:sp>
      <p:pic>
        <p:nvPicPr>
          <p:cNvPr id="101" name="1037BCF6-7ACB-45C6-9373-D1B680494D59" descr="F0F51C34-1963-43F2-95C2-08F686A6DF2B@wsl"/>
          <p:cNvPicPr>
            <a:picLocks noGrp="1" noChangeAspect="1" noChangeArrowheads="1"/>
          </p:cNvPicPr>
          <p:nvPr>
            <p:ph sz="quarter" idx="23"/>
          </p:nvPr>
        </p:nvPicPr>
        <p:blipFill>
          <a:blip r:embed="rId2" cstate="screen">
            <a:extLst>
              <a:ext uri="{28A0092B-C50C-407E-A947-70E740481C1C}">
                <a14:useLocalDpi xmlns:a14="http://schemas.microsoft.com/office/drawing/2010/main" val="0"/>
              </a:ext>
            </a:extLst>
          </a:blip>
          <a:srcRect/>
          <a:stretch>
            <a:fillRect/>
          </a:stretch>
        </p:blipFill>
        <p:spPr bwMode="auto">
          <a:xfrm>
            <a:off x="817265" y="2029802"/>
            <a:ext cx="4906863" cy="41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87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Ökobilanz, Klimawirksamkeit</a:t>
            </a:r>
            <a:endParaRPr lang="de-CH" dirty="0"/>
          </a:p>
        </p:txBody>
      </p:sp>
      <p:sp>
        <p:nvSpPr>
          <p:cNvPr id="10" name="Inhaltsplatzhalter 9"/>
          <p:cNvSpPr>
            <a:spLocks noGrp="1"/>
          </p:cNvSpPr>
          <p:nvPr>
            <p:ph idx="12"/>
          </p:nvPr>
        </p:nvSpPr>
        <p:spPr/>
        <p:txBody>
          <a:bodyPr/>
          <a:lstStyle/>
          <a:p>
            <a:r>
              <a:rPr lang="de-CH" dirty="0" smtClean="0"/>
              <a:t>Energieverbrauch</a:t>
            </a:r>
            <a:endParaRPr lang="de-DE" altLang="de-DE" dirty="0"/>
          </a:p>
        </p:txBody>
      </p:sp>
      <p:sp>
        <p:nvSpPr>
          <p:cNvPr id="3" name="Inhaltsplatzhalter 2"/>
          <p:cNvSpPr>
            <a:spLocks noGrp="1"/>
          </p:cNvSpPr>
          <p:nvPr>
            <p:ph sz="quarter" idx="17"/>
          </p:nvPr>
        </p:nvSpPr>
        <p:spPr/>
        <p:txBody>
          <a:bodyPr/>
          <a:lstStyle/>
          <a:p>
            <a:r>
              <a:rPr lang="de-CH" dirty="0" smtClean="0"/>
              <a:t>Energieverbrauch pro Hektar und pro </a:t>
            </a:r>
            <a:r>
              <a:rPr lang="de-CH" dirty="0"/>
              <a:t>T</a:t>
            </a:r>
            <a:r>
              <a:rPr lang="de-CH" dirty="0" smtClean="0"/>
              <a:t>rockenmasseeinheit</a:t>
            </a:r>
            <a:endParaRPr lang="de-CH" dirty="0"/>
          </a:p>
        </p:txBody>
      </p:sp>
      <p:pic>
        <p:nvPicPr>
          <p:cNvPr id="6" name="Inhaltsplatzhalter 5"/>
          <p:cNvPicPr>
            <a:picLocks noGrp="1" noChangeAspect="1"/>
          </p:cNvPicPr>
          <p:nvPr>
            <p:ph sz="quarter" idx="23"/>
          </p:nvPr>
        </p:nvPicPr>
        <p:blipFill>
          <a:blip r:embed="rId2"/>
          <a:stretch>
            <a:fillRect/>
          </a:stretch>
        </p:blipFill>
        <p:spPr>
          <a:xfrm>
            <a:off x="467544" y="2059595"/>
            <a:ext cx="5832648" cy="3863482"/>
          </a:xfrm>
          <a:prstGeom prst="rect">
            <a:avLst/>
          </a:prstGeom>
        </p:spPr>
      </p:pic>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65</a:t>
            </a:fld>
            <a:endParaRPr lang="de-DE" altLang="de-DE" dirty="0" smtClean="0"/>
          </a:p>
        </p:txBody>
      </p:sp>
      <p:sp>
        <p:nvSpPr>
          <p:cNvPr id="5" name="Inhaltsplatzhalter 4"/>
          <p:cNvSpPr>
            <a:spLocks noGrp="1"/>
          </p:cNvSpPr>
          <p:nvPr>
            <p:ph idx="14"/>
          </p:nvPr>
        </p:nvSpPr>
        <p:spPr>
          <a:xfrm>
            <a:off x="628650" y="6102208"/>
            <a:ext cx="7886700" cy="279120"/>
          </a:xfrm>
        </p:spPr>
        <p:txBody>
          <a:bodyPr/>
          <a:lstStyle/>
          <a:p>
            <a:r>
              <a:rPr lang="de-CH" dirty="0"/>
              <a:t>Quelle: </a:t>
            </a:r>
            <a:r>
              <a:rPr lang="de-CH" altLang="de-CH" dirty="0"/>
              <a:t>Nemecek et al., 2005 </a:t>
            </a:r>
            <a:r>
              <a:rPr lang="de-CH" altLang="de-CH" dirty="0" smtClean="0"/>
              <a:t> </a:t>
            </a:r>
            <a:endParaRPr lang="de-DE" altLang="de-DE" dirty="0"/>
          </a:p>
        </p:txBody>
      </p:sp>
    </p:spTree>
    <p:extLst>
      <p:ext uri="{BB962C8B-B14F-4D97-AF65-F5344CB8AC3E}">
        <p14:creationId xmlns:p14="http://schemas.microsoft.com/office/powerpoint/2010/main" val="4180459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Ökobilanz, Klimawirksamkeit</a:t>
            </a:r>
            <a:endParaRPr lang="de-CH" dirty="0"/>
          </a:p>
        </p:txBody>
      </p:sp>
      <p:sp>
        <p:nvSpPr>
          <p:cNvPr id="10" name="Inhaltsplatzhalter 9"/>
          <p:cNvSpPr>
            <a:spLocks noGrp="1"/>
          </p:cNvSpPr>
          <p:nvPr>
            <p:ph idx="12"/>
          </p:nvPr>
        </p:nvSpPr>
        <p:spPr/>
        <p:txBody>
          <a:bodyPr/>
          <a:lstStyle/>
          <a:p>
            <a:r>
              <a:rPr lang="de-CH" dirty="0" smtClean="0"/>
              <a:t>Energieverbrauch</a:t>
            </a:r>
            <a:endParaRPr lang="de-DE" altLang="de-DE" dirty="0"/>
          </a:p>
        </p:txBody>
      </p:sp>
      <p:sp>
        <p:nvSpPr>
          <p:cNvPr id="3" name="Inhaltsplatzhalter 2"/>
          <p:cNvSpPr>
            <a:spLocks noGrp="1"/>
          </p:cNvSpPr>
          <p:nvPr>
            <p:ph sz="quarter" idx="17"/>
          </p:nvPr>
        </p:nvSpPr>
        <p:spPr/>
        <p:txBody>
          <a:bodyPr/>
          <a:lstStyle/>
          <a:p>
            <a:r>
              <a:rPr lang="de-CH" dirty="0" smtClean="0"/>
              <a:t>Energieverbrauch und Klimaerwärmungspotential</a:t>
            </a:r>
            <a:endParaRPr lang="de-CH"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66</a:t>
            </a:fld>
            <a:endParaRPr lang="de-DE" altLang="de-DE" dirty="0" smtClean="0"/>
          </a:p>
        </p:txBody>
      </p:sp>
      <p:sp>
        <p:nvSpPr>
          <p:cNvPr id="5" name="Inhaltsplatzhalter 4"/>
          <p:cNvSpPr>
            <a:spLocks noGrp="1"/>
          </p:cNvSpPr>
          <p:nvPr>
            <p:ph idx="14"/>
          </p:nvPr>
        </p:nvSpPr>
        <p:spPr>
          <a:xfrm>
            <a:off x="628650" y="6102208"/>
            <a:ext cx="7886700" cy="279120"/>
          </a:xfrm>
        </p:spPr>
        <p:txBody>
          <a:bodyPr/>
          <a:lstStyle/>
          <a:p>
            <a:r>
              <a:rPr lang="de-CH" altLang="de-CH" dirty="0" smtClean="0"/>
              <a:t>Quelle: Nemecek </a:t>
            </a:r>
            <a:r>
              <a:rPr lang="de-CH" altLang="de-CH" dirty="0"/>
              <a:t>et al., 2005, Ökobilanzierung, Zürich, 156 p</a:t>
            </a:r>
            <a:r>
              <a:rPr lang="de-CH" altLang="de-CH" dirty="0" smtClean="0"/>
              <a:t>.</a:t>
            </a:r>
            <a:endParaRPr lang="de-DE" dirty="0"/>
          </a:p>
        </p:txBody>
      </p:sp>
      <p:pic>
        <p:nvPicPr>
          <p:cNvPr id="12" name="Picture 3"/>
          <p:cNvPicPr>
            <a:picLocks noGrp="1" noChangeAspect="1" noChangeArrowheads="1"/>
          </p:cNvPicPr>
          <p:nvPr>
            <p:ph sz="quarter" idx="23"/>
          </p:nvPr>
        </p:nvPicPr>
        <p:blipFill>
          <a:blip r:embed="rId2">
            <a:extLst>
              <a:ext uri="{28A0092B-C50C-407E-A947-70E740481C1C}">
                <a14:useLocalDpi xmlns:a14="http://schemas.microsoft.com/office/drawing/2010/main"/>
              </a:ext>
            </a:extLst>
          </a:blip>
          <a:srcRect/>
          <a:stretch>
            <a:fillRect/>
          </a:stretch>
        </p:blipFill>
        <p:spPr bwMode="auto">
          <a:xfrm>
            <a:off x="754008" y="2261344"/>
            <a:ext cx="7622475" cy="203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48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Ökobilanz, Klimawirksamkeit</a:t>
            </a:r>
            <a:endParaRPr lang="de-CH" dirty="0"/>
          </a:p>
        </p:txBody>
      </p:sp>
      <p:sp>
        <p:nvSpPr>
          <p:cNvPr id="10" name="Inhaltsplatzhalter 9"/>
          <p:cNvSpPr>
            <a:spLocks noGrp="1"/>
          </p:cNvSpPr>
          <p:nvPr>
            <p:ph idx="12"/>
          </p:nvPr>
        </p:nvSpPr>
        <p:spPr/>
        <p:txBody>
          <a:bodyPr>
            <a:normAutofit/>
          </a:bodyPr>
          <a:lstStyle/>
          <a:p>
            <a:r>
              <a:rPr lang="en-GB" dirty="0" smtClean="0"/>
              <a:t>Bodenkohlenstoff (Metaanalyse) 1 </a:t>
            </a:r>
            <a:endParaRPr lang="de-DE" altLang="de-DE" dirty="0"/>
          </a:p>
        </p:txBody>
      </p:sp>
      <p:sp>
        <p:nvSpPr>
          <p:cNvPr id="5" name="Inhaltsplatzhalter 4"/>
          <p:cNvSpPr>
            <a:spLocks noGrp="1"/>
          </p:cNvSpPr>
          <p:nvPr>
            <p:ph idx="14"/>
          </p:nvPr>
        </p:nvSpPr>
        <p:spPr>
          <a:xfrm>
            <a:off x="628650" y="6102208"/>
            <a:ext cx="7886700" cy="279120"/>
          </a:xfrm>
        </p:spPr>
        <p:txBody>
          <a:bodyPr/>
          <a:lstStyle/>
          <a:p>
            <a:r>
              <a:rPr lang="de-CH" altLang="de-CH" dirty="0" smtClean="0"/>
              <a:t>Quelle: </a:t>
            </a:r>
            <a:r>
              <a:rPr lang="de-CH" altLang="de-DE" dirty="0"/>
              <a:t>Gattinger et al., PNAS, 2012</a:t>
            </a:r>
          </a:p>
        </p:txBody>
      </p:sp>
      <p:sp>
        <p:nvSpPr>
          <p:cNvPr id="3" name="Inhaltsplatzhalter 2"/>
          <p:cNvSpPr>
            <a:spLocks noGrp="1"/>
          </p:cNvSpPr>
          <p:nvPr>
            <p:ph sz="quarter" idx="17"/>
          </p:nvPr>
        </p:nvSpPr>
        <p:spPr/>
        <p:txBody>
          <a:bodyPr/>
          <a:lstStyle/>
          <a:p>
            <a:r>
              <a:rPr lang="de-CH" b="1" dirty="0" smtClean="0"/>
              <a:t>Kohlenstoff in biologischen Landbausystemen</a:t>
            </a:r>
          </a:p>
          <a:p>
            <a:endParaRPr lang="de-CH" sz="1600" dirty="0" smtClean="0"/>
          </a:p>
          <a:p>
            <a:r>
              <a:rPr lang="de-CH" sz="1600" dirty="0" smtClean="0"/>
              <a:t>Geografische Verteilung der Orte</a:t>
            </a:r>
          </a:p>
          <a:p>
            <a:r>
              <a:rPr lang="de-CH" sz="1600" dirty="0" smtClean="0"/>
              <a:t>74 Studien mit über 211 Vergleichen</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67</a:t>
            </a:fld>
            <a:endParaRPr lang="de-DE" altLang="de-DE" dirty="0" smtClean="0"/>
          </a:p>
        </p:txBody>
      </p:sp>
      <p:pic>
        <p:nvPicPr>
          <p:cNvPr id="12" name="Grafik 2"/>
          <p:cNvPicPr>
            <a:picLocks noGrp="1" noChangeAspect="1" noChangeArrowheads="1"/>
          </p:cNvPicPr>
          <p:nvPr>
            <p:ph sz="quarter" idx="23"/>
          </p:nvPr>
        </p:nvPicPr>
        <p:blipFill>
          <a:blip r:embed="rId2" cstate="screen">
            <a:extLst>
              <a:ext uri="{28A0092B-C50C-407E-A947-70E740481C1C}">
                <a14:useLocalDpi xmlns:a14="http://schemas.microsoft.com/office/drawing/2010/main" val="0"/>
              </a:ext>
            </a:extLst>
          </a:blip>
          <a:srcRect/>
          <a:stretch>
            <a:fillRect/>
          </a:stretch>
        </p:blipFill>
        <p:spPr bwMode="auto">
          <a:xfrm>
            <a:off x="1240681" y="2936875"/>
            <a:ext cx="668010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414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a:t>
            </a:r>
            <a:r>
              <a:rPr lang="de-CH" dirty="0" smtClean="0"/>
              <a:t>Ökobilanz, Klimawirksamkeit</a:t>
            </a:r>
            <a:endParaRPr lang="de-CH" dirty="0"/>
          </a:p>
        </p:txBody>
      </p:sp>
      <p:sp>
        <p:nvSpPr>
          <p:cNvPr id="10" name="Inhaltsplatzhalter 9"/>
          <p:cNvSpPr>
            <a:spLocks noGrp="1"/>
          </p:cNvSpPr>
          <p:nvPr>
            <p:ph idx="12"/>
          </p:nvPr>
        </p:nvSpPr>
        <p:spPr/>
        <p:txBody>
          <a:bodyPr>
            <a:normAutofit/>
          </a:bodyPr>
          <a:lstStyle/>
          <a:p>
            <a:r>
              <a:rPr lang="en-GB" dirty="0"/>
              <a:t>Bodenkohlenstoff (Metaanalyse) </a:t>
            </a:r>
            <a:r>
              <a:rPr lang="en-GB" dirty="0" smtClean="0"/>
              <a:t>2</a:t>
            </a:r>
            <a:endParaRPr lang="de-DE" altLang="de-DE" dirty="0"/>
          </a:p>
        </p:txBody>
      </p:sp>
      <p:sp>
        <p:nvSpPr>
          <p:cNvPr id="14" name="Inhaltsplatzhalter 13"/>
          <p:cNvSpPr>
            <a:spLocks noGrp="1"/>
          </p:cNvSpPr>
          <p:nvPr>
            <p:ph idx="14"/>
          </p:nvPr>
        </p:nvSpPr>
        <p:spPr>
          <a:xfrm>
            <a:off x="628650" y="6102208"/>
            <a:ext cx="7886700" cy="279120"/>
          </a:xfrm>
        </p:spPr>
        <p:txBody>
          <a:bodyPr/>
          <a:lstStyle/>
          <a:p>
            <a:r>
              <a:rPr lang="de-CH" dirty="0" smtClean="0"/>
              <a:t>Quelle: Gattinger </a:t>
            </a:r>
            <a:r>
              <a:rPr lang="de-CH" dirty="0"/>
              <a:t>et al. PNAS (2012</a:t>
            </a:r>
            <a:r>
              <a:rPr lang="de-CH" dirty="0" smtClean="0"/>
              <a:t>)</a:t>
            </a:r>
            <a:endParaRPr lang="de-CH" dirty="0"/>
          </a:p>
        </p:txBody>
      </p:sp>
      <p:sp>
        <p:nvSpPr>
          <p:cNvPr id="20" name="Inhaltsplatzhalter 19"/>
          <p:cNvSpPr>
            <a:spLocks noGrp="1"/>
          </p:cNvSpPr>
          <p:nvPr>
            <p:ph sz="quarter" idx="17"/>
          </p:nvPr>
        </p:nvSpPr>
        <p:spPr>
          <a:xfrm>
            <a:off x="611560" y="1550121"/>
            <a:ext cx="7904192" cy="723093"/>
          </a:xfrm>
        </p:spPr>
        <p:txBody>
          <a:bodyPr/>
          <a:lstStyle/>
          <a:p>
            <a:r>
              <a:rPr lang="de-CH" b="1" dirty="0"/>
              <a:t>Bodenkohlenstoff in biologischen und konventionellen Anbausystemen </a:t>
            </a:r>
            <a:r>
              <a:rPr lang="de-CH" b="1" dirty="0" smtClean="0"/>
              <a:t>weltweit</a:t>
            </a:r>
            <a:endParaRPr lang="de-CH" b="1" dirty="0"/>
          </a:p>
        </p:txBody>
      </p:sp>
      <p:sp>
        <p:nvSpPr>
          <p:cNvPr id="23" name="Inhaltsplatzhalter 22"/>
          <p:cNvSpPr>
            <a:spLocks noGrp="1"/>
          </p:cNvSpPr>
          <p:nvPr>
            <p:ph sz="quarter" idx="27"/>
          </p:nvPr>
        </p:nvSpPr>
        <p:spPr>
          <a:xfrm>
            <a:off x="598517" y="2520000"/>
            <a:ext cx="3901476" cy="394180"/>
          </a:xfrm>
        </p:spPr>
        <p:txBody>
          <a:bodyPr/>
          <a:lstStyle/>
          <a:p>
            <a:r>
              <a:rPr lang="en-GB" dirty="0"/>
              <a:t>Carbon content (C</a:t>
            </a:r>
            <a:r>
              <a:rPr lang="en-GB" sz="800" dirty="0"/>
              <a:t>org, </a:t>
            </a:r>
            <a:r>
              <a:rPr lang="en-GB" sz="800" dirty="0" smtClean="0"/>
              <a:t>%</a:t>
            </a:r>
            <a:r>
              <a:rPr lang="en-GB" dirty="0" smtClean="0"/>
              <a:t>)</a:t>
            </a:r>
            <a:endParaRPr lang="en-GB" dirty="0"/>
          </a:p>
        </p:txBody>
      </p:sp>
      <p:sp>
        <p:nvSpPr>
          <p:cNvPr id="24" name="Inhaltsplatzhalter 23"/>
          <p:cNvSpPr>
            <a:spLocks noGrp="1"/>
          </p:cNvSpPr>
          <p:nvPr>
            <p:ph sz="quarter" idx="28"/>
          </p:nvPr>
        </p:nvSpPr>
        <p:spPr>
          <a:xfrm>
            <a:off x="4572000" y="2520000"/>
            <a:ext cx="3943350" cy="394180"/>
          </a:xfrm>
        </p:spPr>
        <p:txBody>
          <a:bodyPr/>
          <a:lstStyle/>
          <a:p>
            <a:r>
              <a:rPr lang="en-GB" dirty="0"/>
              <a:t>C-stock (t C</a:t>
            </a:r>
            <a:r>
              <a:rPr lang="en-GB" sz="1100" dirty="0"/>
              <a:t>org</a:t>
            </a:r>
            <a:r>
              <a:rPr lang="en-GB" dirty="0"/>
              <a:t>/ha</a:t>
            </a:r>
            <a:r>
              <a:rPr lang="en-GB" dirty="0" smtClean="0"/>
              <a:t>)</a:t>
            </a:r>
            <a:endParaRPr lang="en-GB" dirty="0"/>
          </a:p>
        </p:txBody>
      </p:sp>
      <p:sp>
        <p:nvSpPr>
          <p:cNvPr id="7" name="Fußzeilenplatzhalter 6"/>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68</a:t>
            </a:fld>
            <a:endParaRPr lang="de-DE" altLang="de-DE" dirty="0" smtClean="0"/>
          </a:p>
        </p:txBody>
      </p:sp>
      <p:pic>
        <p:nvPicPr>
          <p:cNvPr id="25" name="Object 4"/>
          <p:cNvPicPr>
            <a:picLocks noGrp="1" noChangeAspect="1"/>
          </p:cNvPicPr>
          <p:nvPr>
            <p:ph sz="quarter" idx="24"/>
            <p:extLst>
              <p:ext uri="{D42A27DB-BD31-4B8C-83A1-F6EECF244321}">
                <p14:modId xmlns:p14="http://schemas.microsoft.com/office/powerpoint/2010/main" val="1648024722"/>
              </p:ext>
            </p:extLst>
          </p:nvPr>
        </p:nvPicPr>
        <p:blipFill>
          <a:blip r:embed="rId2"/>
          <a:stretch>
            <a:fillRect/>
          </a:stretch>
        </p:blipFill>
        <p:spPr>
          <a:xfrm>
            <a:off x="648000" y="3024000"/>
            <a:ext cx="3710131" cy="2708813"/>
          </a:xfrm>
          <a:prstGeom prst="rect">
            <a:avLst/>
          </a:prstGeom>
        </p:spPr>
      </p:pic>
      <p:pic>
        <p:nvPicPr>
          <p:cNvPr id="26" name="Object 3"/>
          <p:cNvPicPr>
            <a:picLocks noGrp="1" noChangeAspect="1"/>
          </p:cNvPicPr>
          <p:nvPr>
            <p:ph sz="quarter" idx="25"/>
            <p:extLst>
              <p:ext uri="{D42A27DB-BD31-4B8C-83A1-F6EECF244321}">
                <p14:modId xmlns:p14="http://schemas.microsoft.com/office/powerpoint/2010/main" val="3688376361"/>
              </p:ext>
            </p:extLst>
          </p:nvPr>
        </p:nvPicPr>
        <p:blipFill>
          <a:blip r:embed="rId3"/>
          <a:stretch>
            <a:fillRect/>
          </a:stretch>
        </p:blipFill>
        <p:spPr>
          <a:xfrm>
            <a:off x="4687324" y="3023999"/>
            <a:ext cx="3745382" cy="2756736"/>
          </a:xfrm>
          <a:prstGeom prst="rect">
            <a:avLst/>
          </a:prstGeom>
        </p:spPr>
      </p:pic>
    </p:spTree>
    <p:extLst>
      <p:ext uri="{BB962C8B-B14F-4D97-AF65-F5344CB8AC3E}">
        <p14:creationId xmlns:p14="http://schemas.microsoft.com/office/powerpoint/2010/main" val="84632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Systemansatz und Fragestellungen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DOK-Versuch ist nicht statisch, sondern semistatisch/dynamisch</a:t>
            </a:r>
          </a:p>
          <a:p>
            <a:pPr lvl="1"/>
            <a:r>
              <a:rPr lang="de-CH" dirty="0" smtClean="0"/>
              <a:t>Hauptverfahren (D, O, K, M, N) über Jahrzehnte gleich gehalten</a:t>
            </a:r>
          </a:p>
          <a:p>
            <a:pPr lvl="1"/>
            <a:r>
              <a:rPr lang="de-CH" dirty="0" smtClean="0"/>
              <a:t>Anpassung an neueste Entwicklungen in der Produktionstechnik der jeweiligen Systeme (Fruchtfolge, Pflanzenschutz, Sortenwahl, Gründüngungen) nach jeder Fruchtfolgeperiode alle sieben Jahre</a:t>
            </a:r>
          </a:p>
          <a:p>
            <a:pPr lvl="1"/>
            <a:endParaRPr lang="de-CH" dirty="0" smtClean="0"/>
          </a:p>
          <a:p>
            <a:r>
              <a:rPr lang="de-CH" dirty="0" smtClean="0"/>
              <a:t>DOK-Versuch folgt integrativem Systemansatz. Es werden nicht einzelne Faktoren, sondern Landwirtschaftssysteme verglichen.</a:t>
            </a:r>
          </a:p>
          <a:p>
            <a:pPr lvl="1"/>
            <a:r>
              <a:rPr lang="de-CH" dirty="0" smtClean="0"/>
              <a:t>biologischer Landbau als Gesamtsystem (ist mehr </a:t>
            </a:r>
            <a:r>
              <a:rPr lang="de-CH" dirty="0"/>
              <a:t>als die Summe seiner </a:t>
            </a:r>
            <a:r>
              <a:rPr lang="de-CH" dirty="0" smtClean="0"/>
              <a:t>Teile)</a:t>
            </a:r>
          </a:p>
          <a:p>
            <a:endParaRPr lang="de-CH" dirty="0"/>
          </a:p>
          <a:p>
            <a:r>
              <a:rPr lang="de-CH" dirty="0" smtClean="0"/>
              <a:t>Fragestellungen des DOK-Versuchs haben sich verändert.</a:t>
            </a:r>
          </a:p>
          <a:p>
            <a:pPr lvl="1"/>
            <a:r>
              <a:rPr lang="de-CH" dirty="0" smtClean="0"/>
              <a:t>Ursprünglich: Funktioniert Biolandbau? (u.a. Interesse an den Erträgen) </a:t>
            </a:r>
          </a:p>
          <a:p>
            <a:pPr lvl="1"/>
            <a:r>
              <a:rPr lang="de-CH" dirty="0" smtClean="0"/>
              <a:t>Zunehmend: Ausweitung auf zentrale ökologische Fragestellungen und Bodenprozesse</a:t>
            </a:r>
          </a:p>
          <a:p>
            <a:pPr lvl="1"/>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a:t>
            </a:fld>
            <a:endParaRPr lang="de-DE" altLang="de-DE" dirty="0" smtClean="0"/>
          </a:p>
        </p:txBody>
      </p:sp>
    </p:spTree>
    <p:extLst>
      <p:ext uri="{BB962C8B-B14F-4D97-AF65-F5344CB8AC3E}">
        <p14:creationId xmlns:p14="http://schemas.microsoft.com/office/powerpoint/2010/main" val="31206205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Ökobilanz, Klimawirksamkeit</a:t>
            </a:r>
          </a:p>
        </p:txBody>
      </p:sp>
      <p:sp>
        <p:nvSpPr>
          <p:cNvPr id="3" name="Inhaltsplatzhalter 2"/>
          <p:cNvSpPr>
            <a:spLocks noGrp="1"/>
          </p:cNvSpPr>
          <p:nvPr>
            <p:ph idx="12"/>
          </p:nvPr>
        </p:nvSpPr>
        <p:spPr/>
        <p:txBody>
          <a:bodyPr/>
          <a:lstStyle/>
          <a:p>
            <a:r>
              <a:rPr lang="de-CH" dirty="0"/>
              <a:t>Methan und Lachgas </a:t>
            </a:r>
            <a:r>
              <a:rPr lang="de-CH" dirty="0" smtClean="0"/>
              <a:t>Emissionsraten</a:t>
            </a:r>
            <a:endParaRPr lang="de-CH" dirty="0"/>
          </a:p>
        </p:txBody>
      </p:sp>
      <p:sp>
        <p:nvSpPr>
          <p:cNvPr id="4" name="Inhaltsplatzhalter 3"/>
          <p:cNvSpPr>
            <a:spLocks noGrp="1"/>
          </p:cNvSpPr>
          <p:nvPr>
            <p:ph idx="14"/>
          </p:nvPr>
        </p:nvSpPr>
        <p:spPr>
          <a:xfrm>
            <a:off x="628650" y="6102208"/>
            <a:ext cx="7886700" cy="279120"/>
          </a:xfrm>
        </p:spPr>
        <p:txBody>
          <a:bodyPr/>
          <a:lstStyle/>
          <a:p>
            <a:r>
              <a:rPr lang="de-CH" dirty="0" smtClean="0"/>
              <a:t>Quelle: </a:t>
            </a:r>
            <a:r>
              <a:rPr lang="de-CH" dirty="0"/>
              <a:t>Skinner </a:t>
            </a:r>
            <a:r>
              <a:rPr lang="de-CH" i="1" dirty="0"/>
              <a:t>et al</a:t>
            </a:r>
            <a:r>
              <a:rPr lang="de-CH" dirty="0"/>
              <a:t>., STOTEN, </a:t>
            </a:r>
            <a:r>
              <a:rPr lang="de-CH" dirty="0" smtClean="0"/>
              <a:t>2014 </a:t>
            </a:r>
            <a:endParaRPr lang="de-CH"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69</a:t>
            </a:fld>
            <a:endParaRPr lang="de-DE" altLang="de-DE" dirty="0" smtClean="0"/>
          </a:p>
        </p:txBody>
      </p:sp>
      <p:pic>
        <p:nvPicPr>
          <p:cNvPr id="8" name="Picture 6"/>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901079" y="3287643"/>
            <a:ext cx="6312039" cy="26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01080" y="1539874"/>
            <a:ext cx="6312039" cy="156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27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Ökobilanz, Klimawirksamkeit</a:t>
            </a:r>
          </a:p>
        </p:txBody>
      </p:sp>
      <p:sp>
        <p:nvSpPr>
          <p:cNvPr id="3" name="Inhaltsplatzhalter 2"/>
          <p:cNvSpPr>
            <a:spLocks noGrp="1"/>
          </p:cNvSpPr>
          <p:nvPr>
            <p:ph idx="12"/>
          </p:nvPr>
        </p:nvSpPr>
        <p:spPr/>
        <p:txBody>
          <a:bodyPr/>
          <a:lstStyle/>
          <a:p>
            <a:r>
              <a:rPr lang="de-CH" dirty="0" smtClean="0"/>
              <a:t>Lachgasemissionen</a:t>
            </a:r>
            <a:endParaRPr lang="de-CH" dirty="0"/>
          </a:p>
        </p:txBody>
      </p:sp>
      <p:sp>
        <p:nvSpPr>
          <p:cNvPr id="5" name="Inhaltsplatzhalter 4"/>
          <p:cNvSpPr>
            <a:spLocks noGrp="1"/>
          </p:cNvSpPr>
          <p:nvPr>
            <p:ph idx="14"/>
          </p:nvPr>
        </p:nvSpPr>
        <p:spPr>
          <a:xfrm>
            <a:off x="628650" y="6102208"/>
            <a:ext cx="7886700" cy="279120"/>
          </a:xfrm>
        </p:spPr>
        <p:txBody>
          <a:bodyPr/>
          <a:lstStyle/>
          <a:p>
            <a:pPr>
              <a:spcBef>
                <a:spcPct val="50000"/>
              </a:spcBef>
            </a:pPr>
            <a:r>
              <a:rPr lang="de-CH" altLang="de-DE" dirty="0" smtClean="0"/>
              <a:t>Quelle: </a:t>
            </a:r>
            <a:r>
              <a:rPr lang="de-CH" dirty="0"/>
              <a:t>Skinner, Gattinger et al. </a:t>
            </a:r>
            <a:r>
              <a:rPr lang="de-CH" dirty="0" smtClean="0"/>
              <a:t>2011</a:t>
            </a:r>
            <a:endParaRPr lang="de-CH" altLang="de-DE" dirty="0"/>
          </a:p>
        </p:txBody>
      </p:sp>
      <p:sp>
        <p:nvSpPr>
          <p:cNvPr id="10" name="Inhaltsplatzhalter 9"/>
          <p:cNvSpPr>
            <a:spLocks noGrp="1"/>
          </p:cNvSpPr>
          <p:nvPr>
            <p:ph sz="quarter" idx="17"/>
          </p:nvPr>
        </p:nvSpPr>
        <p:spPr/>
        <p:txBody>
          <a:bodyPr/>
          <a:lstStyle/>
          <a:p>
            <a:r>
              <a:rPr lang="de-CH" dirty="0"/>
              <a:t>Lachgasemissionen aus biologisch und nicht-biologisch </a:t>
            </a:r>
            <a:br>
              <a:rPr lang="de-CH" dirty="0"/>
            </a:br>
            <a:r>
              <a:rPr lang="de-CH" dirty="0"/>
              <a:t>bebauten Böden</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70</a:t>
            </a:fld>
            <a:endParaRPr lang="de-DE" altLang="de-DE" dirty="0" smtClean="0"/>
          </a:p>
        </p:txBody>
      </p:sp>
      <p:sp>
        <p:nvSpPr>
          <p:cNvPr id="18" name="Inhaltsplatzhalter 17"/>
          <p:cNvSpPr>
            <a:spLocks noGrp="1"/>
          </p:cNvSpPr>
          <p:nvPr>
            <p:ph sz="quarter" idx="25"/>
          </p:nvPr>
        </p:nvSpPr>
        <p:spPr/>
        <p:txBody>
          <a:bodyPr/>
          <a:lstStyle/>
          <a:p>
            <a:r>
              <a:rPr lang="de-CH" sz="1400" dirty="0"/>
              <a:t>317 kg CO</a:t>
            </a:r>
            <a:r>
              <a:rPr lang="de-CH" sz="1400" baseline="-25000" dirty="0"/>
              <a:t>2</a:t>
            </a:r>
            <a:r>
              <a:rPr lang="de-CH" sz="1400" dirty="0"/>
              <a:t>eq ha</a:t>
            </a:r>
            <a:r>
              <a:rPr lang="de-CH" sz="1400" baseline="30000" dirty="0"/>
              <a:t>-1</a:t>
            </a:r>
            <a:r>
              <a:rPr lang="de-CH" sz="1400" dirty="0"/>
              <a:t> yr</a:t>
            </a:r>
            <a:r>
              <a:rPr lang="de-CH" sz="1400" baseline="30000" dirty="0"/>
              <a:t>-1</a:t>
            </a:r>
            <a:r>
              <a:rPr lang="de-CH" sz="1400" dirty="0"/>
              <a:t> (≈ 0.34 kg N2O-N ha</a:t>
            </a:r>
            <a:r>
              <a:rPr lang="de-CH" sz="1400" baseline="30000" dirty="0"/>
              <a:t>-1</a:t>
            </a:r>
            <a:r>
              <a:rPr lang="de-CH" sz="1400" dirty="0"/>
              <a:t> yr</a:t>
            </a:r>
            <a:r>
              <a:rPr lang="de-CH" sz="1400" baseline="30000" dirty="0"/>
              <a:t>-1</a:t>
            </a:r>
            <a:r>
              <a:rPr lang="de-CH" sz="1400" dirty="0"/>
              <a:t> ) weniger Emissionen in organisch bebauten Böden (20 Studien/114 Vergleiche/5162 Datenpunkte; keine Daten aus der Schweiz verfügbar)</a:t>
            </a:r>
          </a:p>
          <a:p>
            <a:r>
              <a:rPr lang="de-CH" sz="1400" i="1" dirty="0"/>
              <a:t>Je negativer die Werte, desto weniger Emissionen aus dem organischen System. Horizontale Balken zeigen das 95% Konfidenzintervall. Signifikanz ist gegeben, wenn Fehlerbalken die 0-Linie nicht berühren.</a:t>
            </a:r>
          </a:p>
        </p:txBody>
      </p:sp>
      <p:pic>
        <p:nvPicPr>
          <p:cNvPr id="21" name="Object 3"/>
          <p:cNvPicPr>
            <a:picLocks noGrp="1" noChangeAspect="1"/>
          </p:cNvPicPr>
          <p:nvPr>
            <p:ph sz="quarter" idx="23"/>
          </p:nvPr>
        </p:nvPicPr>
        <p:blipFill>
          <a:blip r:embed="rId2"/>
          <a:stretch>
            <a:fillRect/>
          </a:stretch>
        </p:blipFill>
        <p:spPr>
          <a:xfrm>
            <a:off x="628650" y="2123259"/>
            <a:ext cx="5527675" cy="3630656"/>
          </a:xfrm>
          <a:prstGeom prst="rect">
            <a:avLst/>
          </a:prstGeom>
        </p:spPr>
      </p:pic>
    </p:spTree>
    <p:extLst>
      <p:ext uri="{BB962C8B-B14F-4D97-AF65-F5344CB8AC3E}">
        <p14:creationId xmlns:p14="http://schemas.microsoft.com/office/powerpoint/2010/main" val="3552631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DOK-Versuch: Ökobilanz, Klimawirksamkeit</a:t>
            </a:r>
          </a:p>
        </p:txBody>
      </p:sp>
      <p:sp>
        <p:nvSpPr>
          <p:cNvPr id="3" name="Inhaltsplatzhalter 2"/>
          <p:cNvSpPr>
            <a:spLocks noGrp="1"/>
          </p:cNvSpPr>
          <p:nvPr>
            <p:ph idx="12"/>
          </p:nvPr>
        </p:nvSpPr>
        <p:spPr/>
        <p:txBody>
          <a:bodyPr/>
          <a:lstStyle/>
          <a:p>
            <a:r>
              <a:rPr lang="de-CH" dirty="0" smtClean="0"/>
              <a:t>Energie </a:t>
            </a:r>
            <a:endParaRPr lang="de-CH" dirty="0"/>
          </a:p>
        </p:txBody>
      </p:sp>
      <p:sp>
        <p:nvSpPr>
          <p:cNvPr id="5" name="Inhaltsplatzhalter 4"/>
          <p:cNvSpPr>
            <a:spLocks noGrp="1"/>
          </p:cNvSpPr>
          <p:nvPr>
            <p:ph idx="14"/>
          </p:nvPr>
        </p:nvSpPr>
        <p:spPr/>
        <p:txBody>
          <a:bodyPr/>
          <a:lstStyle/>
          <a:p>
            <a:r>
              <a:rPr lang="de-CH" dirty="0"/>
              <a:t>Quelle: FiBL-Dossier «Bio fördert Bodenfruchtbarkeit und Artenvielfalt»</a:t>
            </a:r>
          </a:p>
        </p:txBody>
      </p:sp>
      <p:sp>
        <p:nvSpPr>
          <p:cNvPr id="10" name="Inhaltsplatzhalter 9"/>
          <p:cNvSpPr>
            <a:spLocks noGrp="1"/>
          </p:cNvSpPr>
          <p:nvPr>
            <p:ph sz="quarter" idx="17"/>
          </p:nvPr>
        </p:nvSpPr>
        <p:spPr/>
        <p:txBody>
          <a:bodyPr/>
          <a:lstStyle/>
          <a:p>
            <a:r>
              <a:rPr lang="de-CH" altLang="de-DE" dirty="0"/>
              <a:t>Direkte und indirekte </a:t>
            </a:r>
            <a:r>
              <a:rPr lang="de-CH" altLang="de-DE" dirty="0" smtClean="0"/>
              <a:t>Energiekomponenten </a:t>
            </a:r>
            <a:endParaRPr lang="de-CH" altLang="de-DE" dirty="0"/>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71</a:t>
            </a:fld>
            <a:endParaRPr lang="de-DE" altLang="de-DE" dirty="0" smtClean="0"/>
          </a:p>
        </p:txBody>
      </p:sp>
      <p:sp>
        <p:nvSpPr>
          <p:cNvPr id="18" name="Inhaltsplatzhalter 17"/>
          <p:cNvSpPr>
            <a:spLocks noGrp="1"/>
          </p:cNvSpPr>
          <p:nvPr>
            <p:ph sz="quarter" idx="25"/>
          </p:nvPr>
        </p:nvSpPr>
        <p:spPr/>
        <p:txBody>
          <a:bodyPr/>
          <a:lstStyle/>
          <a:p>
            <a:endParaRPr lang="de-CH" dirty="0"/>
          </a:p>
        </p:txBody>
      </p:sp>
      <p:pic>
        <p:nvPicPr>
          <p:cNvPr id="19" name="Picture 4" descr="D:\AA Res\AA-Kommunikation\AA-Projekte in Arbeit\Foliensammlung\FS_in_PPT\03 Hintergrund\03.9\Grafik MJ t-1 2_03.9.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755576" y="2139107"/>
            <a:ext cx="4968552" cy="3485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282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Übersicht Bodeneigenschaften</a:t>
            </a:r>
            <a:endParaRPr lang="de-CH" dirty="0"/>
          </a:p>
        </p:txBody>
      </p:sp>
      <p:sp>
        <p:nvSpPr>
          <p:cNvPr id="4" name="Inhaltsplatzhalter 3"/>
          <p:cNvSpPr>
            <a:spLocks noGrp="1"/>
          </p:cNvSpPr>
          <p:nvPr>
            <p:ph idx="14"/>
          </p:nvPr>
        </p:nvSpPr>
        <p:spPr>
          <a:xfrm>
            <a:off x="615141" y="5877272"/>
            <a:ext cx="7900209" cy="468285"/>
          </a:xfrm>
        </p:spPr>
        <p:txBody>
          <a:bodyPr/>
          <a:lstStyle/>
          <a:p>
            <a:r>
              <a:rPr lang="de-CH" dirty="0" smtClean="0"/>
              <a:t>Quelle: Mäder et al., </a:t>
            </a:r>
            <a:br>
              <a:rPr lang="de-CH" dirty="0" smtClean="0"/>
            </a:br>
            <a:r>
              <a:rPr lang="de-CH" dirty="0" smtClean="0"/>
              <a:t>2002: Science 296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72</a:t>
            </a:fld>
            <a:endParaRPr lang="de-DE" altLang="de-DE" dirty="0" smtClean="0"/>
          </a:p>
        </p:txBody>
      </p:sp>
      <p:pic>
        <p:nvPicPr>
          <p:cNvPr id="9" name="Picture 3"/>
          <p:cNvPicPr>
            <a:picLocks noGrp="1" noChangeAspect="1" noChangeArrowheads="1"/>
          </p:cNvPicPr>
          <p:nvPr>
            <p:ph sz="quarter" idx="17"/>
          </p:nvPr>
        </p:nvPicPr>
        <p:blipFill>
          <a:blip r:embed="rId2" cstate="screen">
            <a:extLst>
              <a:ext uri="{28A0092B-C50C-407E-A947-70E740481C1C}">
                <a14:useLocalDpi xmlns:a14="http://schemas.microsoft.com/office/drawing/2010/main" val="0"/>
              </a:ext>
            </a:extLst>
          </a:blip>
          <a:srcRect/>
          <a:stretch>
            <a:fillRect/>
          </a:stretch>
        </p:blipFill>
        <p:spPr bwMode="auto">
          <a:xfrm>
            <a:off x="630074" y="1556792"/>
            <a:ext cx="6035527" cy="478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027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Hintergrund DOK</a:t>
            </a:r>
          </a:p>
        </p:txBody>
      </p:sp>
      <p:sp>
        <p:nvSpPr>
          <p:cNvPr id="3" name="Inhaltsplatzhalter 2"/>
          <p:cNvSpPr>
            <a:spLocks noGrp="1"/>
          </p:cNvSpPr>
          <p:nvPr>
            <p:ph idx="12"/>
          </p:nvPr>
        </p:nvSpPr>
        <p:spPr/>
        <p:txBody>
          <a:bodyPr/>
          <a:lstStyle/>
          <a:p>
            <a:r>
              <a:rPr lang="de-CH" dirty="0"/>
              <a:t>Impressum, Bezug und </a:t>
            </a:r>
            <a:r>
              <a:rPr lang="de-CH" dirty="0" smtClean="0"/>
              <a:t>Nutzungsrechte</a:t>
            </a:r>
            <a:endParaRPr lang="de-CH" dirty="0"/>
          </a:p>
        </p:txBody>
      </p:sp>
      <p:sp>
        <p:nvSpPr>
          <p:cNvPr id="8" name="Inhaltsplatzhalter 7"/>
          <p:cNvSpPr>
            <a:spLocks noGrp="1"/>
          </p:cNvSpPr>
          <p:nvPr>
            <p:ph sz="quarter" idx="17"/>
          </p:nvPr>
        </p:nvSpPr>
        <p:spPr/>
        <p:txBody>
          <a:bodyPr/>
          <a:lstStyle/>
          <a:p>
            <a:pPr>
              <a:lnSpc>
                <a:spcPct val="100000"/>
              </a:lnSpc>
              <a:spcBef>
                <a:spcPts val="0"/>
              </a:spcBef>
            </a:pPr>
            <a:r>
              <a:rPr lang="de-CH" sz="1200" b="1" dirty="0"/>
              <a:t>Herausgeber und Vertrieb </a:t>
            </a:r>
          </a:p>
          <a:p>
            <a:pPr>
              <a:lnSpc>
                <a:spcPct val="100000"/>
              </a:lnSpc>
              <a:spcBef>
                <a:spcPts val="0"/>
              </a:spcBef>
            </a:pPr>
            <a:r>
              <a:rPr lang="de-CH" sz="1200" dirty="0"/>
              <a:t>Forschungsinstitut für biologischen Landbau (FiBL), Ackerstrasse 113, Postfach 219, </a:t>
            </a:r>
            <a:br>
              <a:rPr lang="de-CH" sz="1200" dirty="0"/>
            </a:br>
            <a:r>
              <a:rPr lang="de-CH" sz="1200" dirty="0"/>
              <a:t>CH-5070 Frick</a:t>
            </a:r>
            <a:br>
              <a:rPr lang="de-CH" sz="1200" dirty="0"/>
            </a:br>
            <a:r>
              <a:rPr lang="de-CH" sz="1200" dirty="0"/>
              <a:t>Tel. +41 (0)62 865 72 72</a:t>
            </a:r>
            <a:br>
              <a:rPr lang="de-CH" sz="1200" dirty="0"/>
            </a:br>
            <a:r>
              <a:rPr lang="de-CH" sz="1200" dirty="0">
                <a:hlinkClick r:id="rId2"/>
              </a:rPr>
              <a:t>info.suisse@fibl.org</a:t>
            </a:r>
            <a:r>
              <a:rPr lang="de-CH" sz="1200" dirty="0"/>
              <a:t>, </a:t>
            </a:r>
            <a:r>
              <a:rPr lang="de-CH" sz="1200" dirty="0">
                <a:hlinkClick r:id="rId3"/>
              </a:rPr>
              <a:t>www.fibl.org </a:t>
            </a:r>
            <a:endParaRPr lang="de-CH" sz="1200" dirty="0" smtClean="0"/>
          </a:p>
          <a:p>
            <a:pPr>
              <a:lnSpc>
                <a:spcPct val="100000"/>
              </a:lnSpc>
              <a:spcBef>
                <a:spcPts val="700"/>
              </a:spcBef>
            </a:pPr>
            <a:r>
              <a:rPr lang="de-CH" sz="1200" dirty="0"/>
              <a:t>Bio Suisse </a:t>
            </a:r>
            <a:br>
              <a:rPr lang="de-CH" sz="1200" dirty="0"/>
            </a:br>
            <a:r>
              <a:rPr lang="de-CH" sz="1200" dirty="0"/>
              <a:t>Peter Merian-Strasse 34 </a:t>
            </a:r>
            <a:br>
              <a:rPr lang="de-CH" sz="1200" dirty="0"/>
            </a:br>
            <a:r>
              <a:rPr lang="de-CH" sz="1200" dirty="0"/>
              <a:t>CH-4052 Basel </a:t>
            </a:r>
            <a:br>
              <a:rPr lang="de-CH" sz="1200" dirty="0"/>
            </a:br>
            <a:r>
              <a:rPr lang="de-CH" sz="1200" dirty="0"/>
              <a:t>Tel. +41 (0)61 204 66 66 </a:t>
            </a:r>
            <a:br>
              <a:rPr lang="de-CH" sz="1200" dirty="0"/>
            </a:br>
            <a:r>
              <a:rPr lang="de-CH" sz="1200" dirty="0">
                <a:hlinkClick r:id="rId4"/>
              </a:rPr>
              <a:t>bio@bio-suisse.ch</a:t>
            </a:r>
            <a:r>
              <a:rPr lang="de-CH" sz="1200" dirty="0"/>
              <a:t>, </a:t>
            </a:r>
            <a:r>
              <a:rPr lang="de-CH" sz="1200" dirty="0">
                <a:hlinkClick r:id="rId5"/>
              </a:rPr>
              <a:t>www.bio-suisse.ch</a:t>
            </a:r>
            <a:r>
              <a:rPr lang="de-CH" sz="1200" dirty="0"/>
              <a:t> </a:t>
            </a:r>
            <a:endParaRPr lang="de-CH" sz="1200" b="1" dirty="0"/>
          </a:p>
          <a:p>
            <a:pPr>
              <a:lnSpc>
                <a:spcPct val="100000"/>
              </a:lnSpc>
              <a:spcBef>
                <a:spcPts val="700"/>
              </a:spcBef>
            </a:pPr>
            <a:r>
              <a:rPr lang="de-CH" sz="1200" b="1" dirty="0"/>
              <a:t>Mitarbeit und Durchsicht: </a:t>
            </a:r>
            <a:endParaRPr lang="de-CH" sz="1200" b="1" dirty="0" smtClean="0"/>
          </a:p>
          <a:p>
            <a:pPr>
              <a:lnSpc>
                <a:spcPct val="100000"/>
              </a:lnSpc>
              <a:spcBef>
                <a:spcPts val="0"/>
              </a:spcBef>
            </a:pPr>
            <a:r>
              <a:rPr lang="de-CH" sz="1200" dirty="0" smtClean="0"/>
              <a:t>Urs </a:t>
            </a:r>
            <a:r>
              <a:rPr lang="de-CH" sz="1200" dirty="0"/>
              <a:t>Guyer (Bio Suisse</a:t>
            </a:r>
            <a:r>
              <a:rPr lang="de-CH" sz="1200" dirty="0" smtClean="0"/>
              <a:t>), </a:t>
            </a:r>
            <a:r>
              <a:rPr lang="de-CH" sz="1200" dirty="0"/>
              <a:t>Robert Obrist, Pascal Olivier </a:t>
            </a:r>
            <a:r>
              <a:rPr lang="de-CH" sz="1200" dirty="0" smtClean="0"/>
              <a:t>(</a:t>
            </a:r>
            <a:r>
              <a:rPr lang="de-CH" sz="1200" dirty="0"/>
              <a:t>Bio Suisse</a:t>
            </a:r>
            <a:r>
              <a:rPr lang="de-CH" sz="1200" dirty="0" smtClean="0"/>
              <a:t>)</a:t>
            </a:r>
            <a:endParaRPr lang="de-CH" sz="1200" b="1" dirty="0"/>
          </a:p>
          <a:p>
            <a:pPr>
              <a:lnSpc>
                <a:spcPct val="100000"/>
              </a:lnSpc>
              <a:spcBef>
                <a:spcPts val="700"/>
              </a:spcBef>
            </a:pPr>
            <a:r>
              <a:rPr lang="de-CH" sz="1200" b="1" dirty="0" smtClean="0"/>
              <a:t>Redaktion: </a:t>
            </a:r>
            <a:r>
              <a:rPr lang="de-CH" sz="1200" dirty="0" smtClean="0"/>
              <a:t>Andreas Fliessbach, Kathrin </a:t>
            </a:r>
            <a:r>
              <a:rPr lang="de-CH" sz="1200" dirty="0"/>
              <a:t>Huber, Paul </a:t>
            </a:r>
            <a:r>
              <a:rPr lang="de-CH" sz="1200" dirty="0" smtClean="0"/>
              <a:t>Mäder</a:t>
            </a:r>
            <a:endParaRPr lang="de-CH" sz="1200" b="1" dirty="0" smtClean="0"/>
          </a:p>
          <a:p>
            <a:pPr>
              <a:lnSpc>
                <a:spcPct val="100000"/>
              </a:lnSpc>
              <a:spcBef>
                <a:spcPts val="700"/>
              </a:spcBef>
            </a:pPr>
            <a:r>
              <a:rPr lang="de-CH" sz="1200" b="1" dirty="0" smtClean="0"/>
              <a:t>Gestaltung: </a:t>
            </a:r>
            <a:r>
              <a:rPr lang="de-CH" sz="1200" dirty="0" smtClean="0"/>
              <a:t>Daniel Gorba</a:t>
            </a:r>
            <a:endParaRPr lang="de-CH" sz="1200" b="1" dirty="0"/>
          </a:p>
          <a:p>
            <a:pPr>
              <a:lnSpc>
                <a:spcPct val="100000"/>
              </a:lnSpc>
              <a:spcBef>
                <a:spcPts val="700"/>
              </a:spcBef>
            </a:pPr>
            <a:r>
              <a:rPr lang="de-CH" sz="1200" b="1" dirty="0"/>
              <a:t>Fotos: </a:t>
            </a:r>
            <a:r>
              <a:rPr lang="de-CH" sz="1200" dirty="0"/>
              <a:t>Fotos und Grafiken FiBL, </a:t>
            </a:r>
            <a:br>
              <a:rPr lang="de-CH" sz="1200" dirty="0"/>
            </a:br>
            <a:r>
              <a:rPr lang="de-CH" sz="1200" dirty="0"/>
              <a:t>wo nicht anders erwähnt.</a:t>
            </a:r>
          </a:p>
          <a:p>
            <a:pPr>
              <a:lnSpc>
                <a:spcPct val="100000"/>
              </a:lnSpc>
              <a:spcBef>
                <a:spcPts val="700"/>
              </a:spcBef>
            </a:pPr>
            <a:r>
              <a:rPr lang="de-CH" sz="1200" b="1" dirty="0" smtClean="0"/>
              <a:t>Bezug </a:t>
            </a:r>
            <a:r>
              <a:rPr lang="de-CH" sz="1200" b="1" dirty="0"/>
              <a:t>und kostenloser Download: </a:t>
            </a:r>
            <a:r>
              <a:rPr lang="de-CH" sz="1200" dirty="0">
                <a:hlinkClick r:id="rId6"/>
              </a:rPr>
              <a:t>www.shop.fibl.org </a:t>
            </a:r>
            <a:r>
              <a:rPr lang="de-CH" sz="1200" dirty="0"/>
              <a:t> </a:t>
            </a:r>
            <a:br>
              <a:rPr lang="de-CH" sz="1200" dirty="0"/>
            </a:br>
            <a:r>
              <a:rPr lang="de-CH" sz="1200" dirty="0"/>
              <a:t>(Foliensammlung Biolandbau)</a:t>
            </a:r>
            <a:endParaRPr lang="de-CH" sz="1200" b="1" dirty="0"/>
          </a:p>
          <a:p>
            <a:endParaRPr lang="de-CH" dirty="0"/>
          </a:p>
        </p:txBody>
      </p:sp>
      <p:sp>
        <p:nvSpPr>
          <p:cNvPr id="9" name="Inhaltsplatzhalter 8"/>
          <p:cNvSpPr>
            <a:spLocks noGrp="1"/>
          </p:cNvSpPr>
          <p:nvPr>
            <p:ph sz="quarter" idx="45"/>
          </p:nvPr>
        </p:nvSpPr>
        <p:spPr/>
        <p:txBody>
          <a:bodyPr/>
          <a:lstStyle/>
          <a:p>
            <a:r>
              <a:rPr lang="de-CH" sz="1200" b="1" dirty="0"/>
              <a:t>Haftung</a:t>
            </a:r>
          </a:p>
          <a:p>
            <a:pPr>
              <a:lnSpc>
                <a:spcPct val="100000"/>
              </a:lnSpc>
              <a:spcBef>
                <a:spcPts val="0"/>
              </a:spcBef>
            </a:pPr>
            <a:r>
              <a:rPr lang="de-CH" sz="1200" dirty="0"/>
              <a:t>Die Inhalte der Foliensammlung wurden nach bestem Wissen und Gewissen erstellt und mit grösstmöglicher Sorgfalt überprüft. Dennoch sind Fehler nicht völlig auszuschliessen. Für etwa vorhandene Unrichtigkeiten übernehmen wir keinerlei Verantwortung und Haftung. </a:t>
            </a:r>
          </a:p>
          <a:p>
            <a:r>
              <a:rPr lang="de-CH" sz="1200" b="1" dirty="0"/>
              <a:t>Nutzungsrechte </a:t>
            </a:r>
          </a:p>
          <a:p>
            <a:pPr>
              <a:lnSpc>
                <a:spcPct val="100000"/>
              </a:lnSpc>
              <a:spcBef>
                <a:spcPts val="0"/>
              </a:spcBef>
            </a:pPr>
            <a:r>
              <a:rPr lang="de-CH" sz="1200" dirty="0"/>
              <a:t>Die Foliensammlung dient Unterrichts- oder Schulungszwecken. Einzelne Inhalte dürfen unter Angabe von Bild- und Textquellen verbreitet und verändert werden. Urheberrechtshinweise jeglicher Art, die in heruntergeladenen Inhalten enthalten sind, müssen beibehalten und wiedergegeben werden. Die Herausgeber übernehmen keine Haftung für die Inhalte externer Links. </a:t>
            </a:r>
          </a:p>
          <a:p>
            <a:r>
              <a:rPr lang="de-CH" sz="1200" b="1" dirty="0"/>
              <a:t>2. Auflage 2016</a:t>
            </a:r>
          </a:p>
          <a:p>
            <a:pPr>
              <a:lnSpc>
                <a:spcPct val="100000"/>
              </a:lnSpc>
              <a:spcBef>
                <a:spcPts val="0"/>
              </a:spcBef>
            </a:pPr>
            <a:r>
              <a:rPr lang="de-CH" sz="1200" dirty="0"/>
              <a:t>1. Auflage 2004, Redaktion Res Schmutz</a:t>
            </a:r>
          </a:p>
          <a:p>
            <a:r>
              <a:rPr lang="de-CH" sz="1200" dirty="0"/>
              <a:t>Die Foliensammlung wurde mitfinanziert durch </a:t>
            </a:r>
            <a:r>
              <a:rPr lang="de-CH" sz="1200" dirty="0" smtClean="0"/>
              <a:t>Coop, </a:t>
            </a:r>
            <a:r>
              <a:rPr lang="de-CH" sz="1200" dirty="0"/>
              <a:t>mit einer Spende aus Anlass von 20 Jahre Coop </a:t>
            </a:r>
            <a:r>
              <a:rPr lang="de-CH" sz="1200" dirty="0" err="1"/>
              <a:t>Naturaplan</a:t>
            </a:r>
            <a:r>
              <a:rPr lang="de-CH" sz="1200" dirty="0"/>
              <a:t>.</a:t>
            </a:r>
          </a:p>
          <a:p>
            <a:endParaRPr lang="de-CH" sz="1200" dirty="0"/>
          </a:p>
        </p:txBody>
      </p:sp>
      <p:sp>
        <p:nvSpPr>
          <p:cNvPr id="6" name="Fußzeilenplatzhalter 5"/>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73</a:t>
            </a:fld>
            <a:endParaRPr lang="de-DE" altLang="de-DE" dirty="0" smtClean="0"/>
          </a:p>
        </p:txBody>
      </p:sp>
    </p:spTree>
    <p:extLst>
      <p:ext uri="{BB962C8B-B14F-4D97-AF65-F5344CB8AC3E}">
        <p14:creationId xmlns:p14="http://schemas.microsoft.com/office/powerpoint/2010/main" val="326787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Aktuelle Forschungsthemen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Agronomische, ökologische und ökonomische Leistungsfähigkeit des Anbausystems </a:t>
            </a:r>
          </a:p>
          <a:p>
            <a:pPr lvl="1"/>
            <a:r>
              <a:rPr lang="de-CH" dirty="0" smtClean="0"/>
              <a:t>Lebens- und Futtermittelqualität</a:t>
            </a:r>
          </a:p>
          <a:p>
            <a:pPr lvl="1"/>
            <a:r>
              <a:rPr lang="de-CH" dirty="0" smtClean="0"/>
              <a:t>Stabilität der Produktion über lange Zeiträume </a:t>
            </a:r>
          </a:p>
          <a:p>
            <a:pPr lvl="1"/>
            <a:r>
              <a:rPr lang="de-CH" dirty="0" smtClean="0"/>
              <a:t>Ressourceneffizienz (Energie und Nährstoffe)</a:t>
            </a:r>
          </a:p>
          <a:p>
            <a:pPr lvl="1"/>
            <a:endParaRPr lang="de-CH" dirty="0"/>
          </a:p>
          <a:p>
            <a:r>
              <a:rPr lang="de-CH" dirty="0" smtClean="0"/>
              <a:t>Nährstoff- und Energiekreisläufe</a:t>
            </a:r>
          </a:p>
          <a:p>
            <a:pPr lvl="1"/>
            <a:r>
              <a:rPr lang="de-CH" dirty="0" smtClean="0"/>
              <a:t>Wurzel-Bodeninteraktionen (z.B. Rhizodeposition)</a:t>
            </a:r>
          </a:p>
          <a:p>
            <a:pPr lvl="1"/>
            <a:r>
              <a:rPr lang="de-CH" dirty="0" smtClean="0"/>
              <a:t>Nährstofftransformation (Mikrobielle Prozesse)</a:t>
            </a:r>
          </a:p>
          <a:p>
            <a:pPr lvl="1"/>
            <a:r>
              <a:rPr lang="de-CH" dirty="0" smtClean="0"/>
              <a:t>Selbstregulierungsprozesse (z.B. Kontrolle von bodenbürtigen Schaderregern)</a:t>
            </a:r>
          </a:p>
          <a:p>
            <a:pPr lvl="1"/>
            <a:r>
              <a:rPr lang="de-CH" dirty="0"/>
              <a:t>Populationen denitrifizierender Mikroorganismen (NFP </a:t>
            </a:r>
            <a:r>
              <a:rPr lang="de-CH" dirty="0" smtClean="0"/>
              <a:t>68)</a:t>
            </a:r>
          </a:p>
          <a:p>
            <a:pPr lvl="1"/>
            <a:endParaRPr lang="de-CH" dirty="0" smtClean="0"/>
          </a:p>
          <a:p>
            <a:r>
              <a:rPr lang="de-CH" dirty="0"/>
              <a:t>Auswirkungen neuer Techniken auf die Bodenqualität</a:t>
            </a:r>
          </a:p>
          <a:p>
            <a:pPr lvl="1"/>
            <a:r>
              <a:rPr lang="de-CH" dirty="0"/>
              <a:t>Biocontrol-Organismen (z.B. Bakterien zur Unterdrückung von Wurzelkrankheiten)</a:t>
            </a:r>
          </a:p>
          <a:p>
            <a:pPr lvl="1"/>
            <a:r>
              <a:rPr lang="de-CH" dirty="0"/>
              <a:t>Neue Züchtungen (z.B. konventionelle/biologische Weizensorten</a:t>
            </a:r>
            <a:r>
              <a:rPr lang="de-CH" dirty="0" smtClean="0"/>
              <a:t>)</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7</a:t>
            </a:fld>
            <a:endParaRPr lang="de-DE" altLang="de-DE" dirty="0" smtClean="0"/>
          </a:p>
        </p:txBody>
      </p:sp>
    </p:spTree>
    <p:extLst>
      <p:ext uri="{BB962C8B-B14F-4D97-AF65-F5344CB8AC3E}">
        <p14:creationId xmlns:p14="http://schemas.microsoft.com/office/powerpoint/2010/main" val="353751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DOK-Versuch</a:t>
            </a:r>
            <a:endParaRPr lang="de-CH" dirty="0"/>
          </a:p>
        </p:txBody>
      </p:sp>
      <p:sp>
        <p:nvSpPr>
          <p:cNvPr id="3" name="Inhaltsplatzhalter 2"/>
          <p:cNvSpPr>
            <a:spLocks noGrp="1"/>
          </p:cNvSpPr>
          <p:nvPr>
            <p:ph idx="12"/>
          </p:nvPr>
        </p:nvSpPr>
        <p:spPr/>
        <p:txBody>
          <a:bodyPr/>
          <a:lstStyle/>
          <a:p>
            <a:r>
              <a:rPr lang="de-CH" dirty="0" smtClean="0"/>
              <a:t>Aktuelle Forschungsthemen</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Methodenentwicklung </a:t>
            </a:r>
            <a:r>
              <a:rPr lang="de-CH" dirty="0"/>
              <a:t>(neue Methoden prüfen)</a:t>
            </a:r>
          </a:p>
          <a:p>
            <a:pPr lvl="1"/>
            <a:r>
              <a:rPr lang="de-CH" dirty="0"/>
              <a:t>Bodenbiodiversität</a:t>
            </a:r>
          </a:p>
          <a:p>
            <a:pPr lvl="1"/>
            <a:r>
              <a:rPr lang="de-CH" dirty="0"/>
              <a:t>Protein-und </a:t>
            </a:r>
            <a:r>
              <a:rPr lang="de-CH" dirty="0" smtClean="0"/>
              <a:t>Aminosäurezusammensetzung </a:t>
            </a:r>
            <a:r>
              <a:rPr lang="de-CH" dirty="0"/>
              <a:t>(von Lebens-, Futtermitteln)</a:t>
            </a:r>
          </a:p>
          <a:p>
            <a:pPr lvl="1"/>
            <a:r>
              <a:rPr lang="de-CH" dirty="0"/>
              <a:t>Degustation von Weizen aus dem DOK-Versuch</a:t>
            </a:r>
          </a:p>
          <a:p>
            <a:pPr lvl="1"/>
            <a:r>
              <a:rPr lang="de-CH" dirty="0"/>
              <a:t>Bildschaffende Methoden (Johannes Kahl</a:t>
            </a:r>
            <a:r>
              <a:rPr lang="de-CH" dirty="0" smtClean="0"/>
              <a:t>)</a:t>
            </a:r>
            <a:endParaRPr lang="de-CH" dirty="0"/>
          </a:p>
          <a:p>
            <a:pPr lvl="1"/>
            <a:endParaRPr lang="de-CH" dirty="0"/>
          </a:p>
          <a:p>
            <a:r>
              <a:rPr lang="de-CH" dirty="0"/>
              <a:t>Klima</a:t>
            </a:r>
          </a:p>
          <a:p>
            <a:pPr lvl="1"/>
            <a:r>
              <a:rPr lang="de-CH" dirty="0"/>
              <a:t>Boden als </a:t>
            </a:r>
            <a:r>
              <a:rPr lang="de-CH" dirty="0" smtClean="0"/>
              <a:t>Kohlenstoff-Speicher</a:t>
            </a:r>
            <a:endParaRPr lang="de-CH" dirty="0"/>
          </a:p>
          <a:p>
            <a:pPr lvl="1"/>
            <a:r>
              <a:rPr lang="de-CH" dirty="0"/>
              <a:t>Boden als Quelle von </a:t>
            </a:r>
            <a:r>
              <a:rPr lang="de-CH" dirty="0" smtClean="0"/>
              <a:t>Treibhausgasen</a:t>
            </a:r>
            <a:r>
              <a:rPr lang="de-CH" dirty="0"/>
              <a:t> </a:t>
            </a:r>
            <a:r>
              <a:rPr lang="de-CH" dirty="0" smtClean="0"/>
              <a:t/>
            </a:r>
            <a:br>
              <a:rPr lang="de-CH" dirty="0" smtClean="0"/>
            </a:br>
            <a:r>
              <a:rPr lang="de-CH" dirty="0" smtClean="0"/>
              <a:t>(Treibhausgasquellen </a:t>
            </a:r>
            <a:r>
              <a:rPr lang="de-CH" dirty="0"/>
              <a:t>und -senken in Landwirtschaftsböden der </a:t>
            </a:r>
            <a:r>
              <a:rPr lang="de-CH" dirty="0" smtClean="0"/>
              <a:t>Schweiz)</a:t>
            </a:r>
          </a:p>
          <a:p>
            <a:pPr marL="72000" lvl="1" indent="0">
              <a:buNone/>
            </a:pPr>
            <a:endParaRPr lang="de-CH" dirty="0" smtClean="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8</a:t>
            </a:fld>
            <a:endParaRPr lang="de-DE" altLang="de-DE" dirty="0" smtClean="0"/>
          </a:p>
        </p:txBody>
      </p:sp>
    </p:spTree>
    <p:extLst>
      <p:ext uri="{BB962C8B-B14F-4D97-AF65-F5344CB8AC3E}">
        <p14:creationId xmlns:p14="http://schemas.microsoft.com/office/powerpoint/2010/main" val="338902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4076</Words>
  <Application>Microsoft Office PowerPoint</Application>
  <PresentationFormat>Bildschirmpräsentation (4:3)</PresentationFormat>
  <Paragraphs>851</Paragraphs>
  <Slides>74</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74</vt:i4>
      </vt:variant>
    </vt:vector>
  </HeadingPairs>
  <TitlesOfParts>
    <vt:vector size="81" baseType="lpstr">
      <vt:lpstr>ＭＳ Ｐゴシック</vt:lpstr>
      <vt:lpstr>Arial</vt:lpstr>
      <vt:lpstr>Arial Black</vt:lpstr>
      <vt:lpstr>Times</vt:lpstr>
      <vt:lpstr>Times New Roman</vt:lpstr>
      <vt:lpstr>Wingdings 2</vt:lpstr>
      <vt:lpstr>1_Master_mit_Untertitel</vt:lpstr>
      <vt:lpstr>Hintergrund DOK</vt:lpstr>
      <vt:lpstr>Hintergrund DOK</vt:lpstr>
      <vt:lpstr>DOK-Versuch</vt:lpstr>
      <vt:lpstr>DOK-Versuch</vt:lpstr>
      <vt:lpstr>DOK-Versuch</vt:lpstr>
      <vt:lpstr>DOK-Versuch</vt:lpstr>
      <vt:lpstr>DOK-Versuch</vt:lpstr>
      <vt:lpstr>DOK-Versuch</vt:lpstr>
      <vt:lpstr>DOK-Versuch</vt:lpstr>
      <vt:lpstr>DOK-Versuch</vt:lpstr>
      <vt:lpstr>DOK-Versuch</vt:lpstr>
      <vt:lpstr>DOK-Versuch</vt:lpstr>
      <vt:lpstr>DOK-Versuch</vt:lpstr>
      <vt:lpstr>DOK-Versuch</vt:lpstr>
      <vt:lpstr>DOK-Versuch </vt:lpstr>
      <vt:lpstr>DOK-Versuch: Erträge</vt:lpstr>
      <vt:lpstr>DOK-Versuch: Erträge</vt:lpstr>
      <vt:lpstr>DOK-Versuch: Erträge</vt:lpstr>
      <vt:lpstr>DOK-Versuch: Erträge</vt:lpstr>
      <vt:lpstr>DOK-Versuch: Erträge</vt:lpstr>
      <vt:lpstr>DOK-Versuch: Erträge</vt:lpstr>
      <vt:lpstr>DOK-Versuch: Erträge</vt:lpstr>
      <vt:lpstr>DOK-Versuch: Erträge</vt:lpstr>
      <vt:lpstr>DOK-Versuch: Nährstoffgleichgewicht</vt:lpstr>
      <vt:lpstr>DOK-Versuch: Nährstoffe</vt:lpstr>
      <vt:lpstr>DOK-Versuch: Nährstoffe </vt:lpstr>
      <vt:lpstr>DOK-Versuch: Nährstoffe</vt:lpstr>
      <vt:lpstr>DOK-Versuch: Nährstoffe</vt:lpstr>
      <vt:lpstr>DOK-Versuch: Nährstoffe</vt:lpstr>
      <vt:lpstr>DOK-Versuch: Nährstoffe</vt:lpstr>
      <vt:lpstr>DOK-Versuch: Nährstoffe</vt:lpstr>
      <vt:lpstr>DOK-Versuch: Bodenstruktur</vt:lpstr>
      <vt:lpstr>DOK-Versuch: Bodenstruktur</vt:lpstr>
      <vt:lpstr>DOK-Versuch: Bodenstruktur </vt:lpstr>
      <vt:lpstr>DOK-Versuch: Bodenstruktur </vt:lpstr>
      <vt:lpstr>DOK-Versuch: Bodenstruktur</vt:lpstr>
      <vt:lpstr>DOK-Versuch: Bodenstruktur </vt:lpstr>
      <vt:lpstr>DOK-Versuch: Bodenstruktur </vt:lpstr>
      <vt:lpstr>DOK-Versuch: Bodenstruktur</vt:lpstr>
      <vt:lpstr>DOK-Versuch: Bodenstruktur</vt:lpstr>
      <vt:lpstr>DOK-Versuch: Bodenstruktur</vt:lpstr>
      <vt:lpstr>DOK-Versuch: Bodenbiologie</vt:lpstr>
      <vt:lpstr>DOK-Versuch: Bodenbiologie</vt:lpstr>
      <vt:lpstr>DOK-Versuch: Bodenbiologie</vt:lpstr>
      <vt:lpstr>DOK-Versuch: Bodenbiologie</vt:lpstr>
      <vt:lpstr>DOK-Versuch: Bodenbiologie</vt:lpstr>
      <vt:lpstr>DOK-Versuch: Bodenbiologie</vt:lpstr>
      <vt:lpstr>DOK-Versuch</vt:lpstr>
      <vt:lpstr>DOK-Versuch: Bodenbiologie</vt:lpstr>
      <vt:lpstr>DOK-Versuch: Bodenbiologie</vt:lpstr>
      <vt:lpstr>DOK-Versuch: Bodenbiologie</vt:lpstr>
      <vt:lpstr>DOK-Versuch: Bodenbiologie</vt:lpstr>
      <vt:lpstr>DOK-Versuch: Bodenbiologie</vt:lpstr>
      <vt:lpstr>DOK-Versuch: Bodenzoologie</vt:lpstr>
      <vt:lpstr>DOK-Versuch: Bodenzoologie</vt:lpstr>
      <vt:lpstr>DOK-Versuch: Bodenzoologie</vt:lpstr>
      <vt:lpstr>DOK-Versuch: Bodenzoologie</vt:lpstr>
      <vt:lpstr>DOK-Versuch: Bodenzoologie</vt:lpstr>
      <vt:lpstr>DOK-Versuch</vt:lpstr>
      <vt:lpstr>DOK-Versuch: Bodenbiodiversität</vt:lpstr>
      <vt:lpstr>DOK-Versuch: Bodenbiodiversität</vt:lpstr>
      <vt:lpstr>DOK-Versuch: Bodenbiodiversität</vt:lpstr>
      <vt:lpstr>DOK-Versuch: Bodenbiodiversität</vt:lpstr>
      <vt:lpstr>DOK-Versuch: Bodenbiodiversität</vt:lpstr>
      <vt:lpstr>DOK-Versuch: Bodenbiodiversität</vt:lpstr>
      <vt:lpstr>DOK-Versuch: Ökobilanz, Klimawirksamkeit</vt:lpstr>
      <vt:lpstr>DOK-Versuch: Ökobilanz, Klimawirksamkeit</vt:lpstr>
      <vt:lpstr>DOK-Versuch: Ökobilanz, Klimawirksamkeit</vt:lpstr>
      <vt:lpstr>DOK-Versuch: Ökobilanz, Klimawirksamkeit</vt:lpstr>
      <vt:lpstr>DOK-Versuch: Ökobilanz, Klimawirksamkeit</vt:lpstr>
      <vt:lpstr>DOK-Versuch: Ökobilanz, Klimawirksamkeit</vt:lpstr>
      <vt:lpstr>DOK-Versuch: Ökobilanz, Klimawirksamkeit</vt:lpstr>
      <vt:lpstr>DOK-Versuch</vt:lpstr>
      <vt:lpstr>Hintergrund DOK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Kathrin</dc:creator>
  <cp:lastModifiedBy>Huber Kathrin</cp:lastModifiedBy>
  <cp:revision>509</cp:revision>
  <cp:lastPrinted>2016-01-30T11:07:30Z</cp:lastPrinted>
  <dcterms:created xsi:type="dcterms:W3CDTF">2015-10-30T12:57:15Z</dcterms:created>
  <dcterms:modified xsi:type="dcterms:W3CDTF">2016-04-14T20:15:07Z</dcterms:modified>
</cp:coreProperties>
</file>