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28"/>
  </p:notesMasterIdLst>
  <p:handoutMasterIdLst>
    <p:handoutMasterId r:id="rId29"/>
  </p:handoutMasterIdLst>
  <p:sldIdLst>
    <p:sldId id="259" r:id="rId2"/>
    <p:sldId id="391" r:id="rId3"/>
    <p:sldId id="363" r:id="rId4"/>
    <p:sldId id="364" r:id="rId5"/>
    <p:sldId id="365" r:id="rId6"/>
    <p:sldId id="366" r:id="rId7"/>
    <p:sldId id="367" r:id="rId8"/>
    <p:sldId id="369" r:id="rId9"/>
    <p:sldId id="370" r:id="rId10"/>
    <p:sldId id="371" r:id="rId11"/>
    <p:sldId id="372" r:id="rId12"/>
    <p:sldId id="373" r:id="rId13"/>
    <p:sldId id="374" r:id="rId14"/>
    <p:sldId id="375" r:id="rId15"/>
    <p:sldId id="377" r:id="rId16"/>
    <p:sldId id="379" r:id="rId17"/>
    <p:sldId id="380" r:id="rId18"/>
    <p:sldId id="395" r:id="rId19"/>
    <p:sldId id="397" r:id="rId20"/>
    <p:sldId id="383" r:id="rId21"/>
    <p:sldId id="384" r:id="rId22"/>
    <p:sldId id="393" r:id="rId23"/>
    <p:sldId id="396" r:id="rId24"/>
    <p:sldId id="388" r:id="rId25"/>
    <p:sldId id="390" r:id="rId26"/>
    <p:sldId id="361" r:id="rId27"/>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391"/>
            <p14:sldId id="363"/>
            <p14:sldId id="364"/>
            <p14:sldId id="365"/>
            <p14:sldId id="366"/>
            <p14:sldId id="367"/>
            <p14:sldId id="369"/>
            <p14:sldId id="370"/>
            <p14:sldId id="371"/>
            <p14:sldId id="372"/>
            <p14:sldId id="373"/>
            <p14:sldId id="374"/>
            <p14:sldId id="375"/>
            <p14:sldId id="377"/>
            <p14:sldId id="379"/>
            <p14:sldId id="380"/>
            <p14:sldId id="395"/>
            <p14:sldId id="397"/>
            <p14:sldId id="383"/>
            <p14:sldId id="384"/>
            <p14:sldId id="393"/>
            <p14:sldId id="396"/>
            <p14:sldId id="388"/>
            <p14:sldId id="39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7" clrIdx="0">
    <p:extLst>
      <p:ext uri="{19B8F6BF-5375-455C-9EA6-DF929625EA0E}">
        <p15:presenceInfo xmlns:p15="http://schemas.microsoft.com/office/powerpoint/2012/main" userId="S-1-5-21-1635401191-1135830115-316617838-58142" providerId="AD"/>
      </p:ext>
    </p:extLst>
  </p:cmAuthor>
  <p:cmAuthor id="2" name="Bissig Simone" initials="BS" lastIdx="22" clrIdx="1">
    <p:extLst>
      <p:ext uri="{19B8F6BF-5375-455C-9EA6-DF929625EA0E}">
        <p15:presenceInfo xmlns:p15="http://schemas.microsoft.com/office/powerpoint/2012/main" userId="S-1-5-21-1635401191-1135830115-316617838-56202" providerId="AD"/>
      </p:ext>
    </p:extLst>
  </p:cmAuthor>
  <p:cmAuthor id="3" name="Schmutz Res" initials="RS" lastIdx="15" clrIdx="2"/>
  <p:cmAuthor id="4" name="Klaiss Matthias" initials="KM" lastIdx="29"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977A"/>
    <a:srgbClr val="CB2028"/>
    <a:srgbClr val="FEF3E2"/>
    <a:srgbClr val="68B153"/>
    <a:srgbClr val="67AF54"/>
    <a:srgbClr val="FF0000"/>
    <a:srgbClr val="009973"/>
    <a:srgbClr val="4AAE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3918" autoAdjust="0"/>
  </p:normalViewPr>
  <p:slideViewPr>
    <p:cSldViewPr>
      <p:cViewPr varScale="1">
        <p:scale>
          <a:sx n="83" d="100"/>
          <a:sy n="83" d="100"/>
        </p:scale>
        <p:origin x="108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2896"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a:t>
            </a:fld>
            <a:endParaRPr lang="de-DE" altLang="de-DE" dirty="0"/>
          </a:p>
        </p:txBody>
      </p:sp>
    </p:spTree>
    <p:extLst>
      <p:ext uri="{BB962C8B-B14F-4D97-AF65-F5344CB8AC3E}">
        <p14:creationId xmlns:p14="http://schemas.microsoft.com/office/powerpoint/2010/main" val="367249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8</a:t>
            </a:fld>
            <a:endParaRPr lang="de-DE" altLang="de-DE" dirty="0"/>
          </a:p>
        </p:txBody>
      </p:sp>
    </p:spTree>
    <p:extLst>
      <p:ext uri="{BB962C8B-B14F-4D97-AF65-F5344CB8AC3E}">
        <p14:creationId xmlns:p14="http://schemas.microsoft.com/office/powerpoint/2010/main" val="142800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22</a:t>
            </a:fld>
            <a:endParaRPr lang="de-DE" altLang="de-DE" dirty="0"/>
          </a:p>
        </p:txBody>
      </p:sp>
    </p:spTree>
    <p:extLst>
      <p:ext uri="{BB962C8B-B14F-4D97-AF65-F5344CB8AC3E}">
        <p14:creationId xmlns:p14="http://schemas.microsoft.com/office/powerpoint/2010/main" val="211128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25</a:t>
            </a:fld>
            <a:endParaRPr lang="de-DE" altLang="de-DE" dirty="0"/>
          </a:p>
        </p:txBody>
      </p:sp>
    </p:spTree>
    <p:extLst>
      <p:ext uri="{BB962C8B-B14F-4D97-AF65-F5344CB8AC3E}">
        <p14:creationId xmlns:p14="http://schemas.microsoft.com/office/powerpoint/2010/main" val="57099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550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6429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93008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6701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6701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31236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101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1018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8"/>
            <a:ext cx="3896338" cy="4054603"/>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8"/>
            <a:ext cx="3896338" cy="4054603"/>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8"/>
            <a:ext cx="3896338" cy="447808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8"/>
            <a:ext cx="3896338" cy="447808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6"/>
            <a:ext cx="7886700" cy="4449891"/>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0"/>
            <a:ext cx="3884850" cy="3096067"/>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0"/>
            <a:ext cx="3884850" cy="3096067"/>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8"/>
            <a:ext cx="3884850" cy="373643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8"/>
            <a:ext cx="3884850" cy="373643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16797"/>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16797"/>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8"/>
            <a:ext cx="4934372" cy="447808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47808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486658"/>
          </a:xfrm>
        </p:spPr>
        <p:txBody>
          <a:bodyPr/>
          <a:lstStyle/>
          <a:p>
            <a:pPr lvl="0"/>
            <a:r>
              <a:rPr lang="de-DE" noProof="0" smtClean="0"/>
              <a:t>Tabelle durch Klicken auf Symbol hinzufügen</a:t>
            </a:r>
            <a:endParaRPr lang="de-CH" noProof="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1216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083641"/>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2085836"/>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3708658"/>
            <a:ext cx="7904192" cy="2312630"/>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361137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5961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59614"/>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5961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1132"/>
            <a:ext cx="3888834" cy="275015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0159"/>
            <a:ext cx="3952096" cy="2728268"/>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 name="Textfeld 4"/>
          <p:cNvSpPr txBox="1"/>
          <p:nvPr userDrawn="1"/>
        </p:nvSpPr>
        <p:spPr>
          <a:xfrm>
            <a:off x="628650" y="6540485"/>
            <a:ext cx="7886700" cy="253916"/>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CH" sz="900" dirty="0" smtClean="0">
                <a:solidFill>
                  <a:schemeClr val="tx1">
                    <a:lumMod val="50000"/>
                    <a:lumOff val="50000"/>
                  </a:schemeClr>
                </a:solidFill>
              </a:rPr>
              <a:t>© </a:t>
            </a:r>
            <a:r>
              <a:rPr lang="de-DE" altLang="de-DE" sz="900" dirty="0" smtClean="0"/>
              <a:t>2016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sz="900" dirty="0" smtClean="0">
                <a:solidFill>
                  <a:srgbClr val="008C7F"/>
                </a:solidFill>
                <a:sym typeface="Wingdings 2" panose="05020102010507070707" pitchFamily="18" charset="2"/>
              </a:rPr>
              <a:t>  </a:t>
            </a:r>
            <a:r>
              <a:rPr lang="de-DE" altLang="de-DE" sz="900"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sz="900" dirty="0" smtClean="0">
                <a:solidFill>
                  <a:srgbClr val="008C7F"/>
                </a:solidFill>
                <a:sym typeface="Wingdings 2" panose="05020102010507070707" pitchFamily="18" charset="2"/>
              </a:rPr>
              <a:t>   </a:t>
            </a:r>
            <a:r>
              <a:rPr lang="de-DE" altLang="de-DE" sz="900" dirty="0" smtClean="0">
                <a:sym typeface="Wingdings 2" panose="05020102010507070707" pitchFamily="18" charset="2"/>
              </a:rPr>
              <a:t>1</a:t>
            </a:r>
            <a:r>
              <a:rPr lang="de-DE" altLang="de-DE" sz="900" dirty="0" smtClean="0"/>
              <a:t>. Entwicklung Biolandbau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sz="900" dirty="0" smtClean="0">
                <a:solidFill>
                  <a:srgbClr val="008C7F"/>
                </a:solidFill>
                <a:sym typeface="Wingdings 2" panose="05020102010507070707" pitchFamily="18" charset="2"/>
              </a:rPr>
              <a:t>  </a:t>
            </a:r>
            <a:r>
              <a:rPr lang="de-DE" altLang="de-DE" sz="900" dirty="0" smtClean="0"/>
              <a:t> Folie 1.</a:t>
            </a:r>
            <a:fld id="{575D1617-7AF4-4382-BA05-712756A4C3F1}" type="slidenum">
              <a:rPr lang="de-DE" altLang="de-DE" sz="900" smtClean="0"/>
              <a:pPr marL="0" marR="0" indent="0" algn="l" defTabSz="914400" rtl="0" eaLnBrk="0" fontAlgn="base" latinLnBrk="0" hangingPunct="0">
                <a:lnSpc>
                  <a:spcPct val="100000"/>
                </a:lnSpc>
                <a:spcBef>
                  <a:spcPct val="0"/>
                </a:spcBef>
                <a:spcAft>
                  <a:spcPct val="0"/>
                </a:spcAft>
                <a:buClrTx/>
                <a:buSzTx/>
                <a:buFontTx/>
                <a:buNone/>
                <a:tabLst/>
                <a:defRPr/>
              </a:pPr>
              <a:t>‹Nr.›</a:t>
            </a:fld>
            <a:endParaRPr lang="de-DE" altLang="de-DE" sz="900"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412" r:id="rId6"/>
    <p:sldLayoutId id="2147484382" r:id="rId7"/>
    <p:sldLayoutId id="2147484405" r:id="rId8"/>
    <p:sldLayoutId id="2147484406" r:id="rId9"/>
    <p:sldLayoutId id="2147484407" r:id="rId10"/>
    <p:sldLayoutId id="2147484383" r:id="rId11"/>
    <p:sldLayoutId id="2147484399" r:id="rId12"/>
    <p:sldLayoutId id="2147484397" r:id="rId13"/>
    <p:sldLayoutId id="2147484398" r:id="rId14"/>
    <p:sldLayoutId id="2147484385" r:id="rId15"/>
    <p:sldLayoutId id="2147484411" r:id="rId16"/>
    <p:sldLayoutId id="2147484410" r:id="rId17"/>
    <p:sldLayoutId id="2147484409" r:id="rId18"/>
    <p:sldLayoutId id="2147484386" r:id="rId19"/>
    <p:sldLayoutId id="2147484387" r:id="rId20"/>
    <p:sldLayoutId id="2147484388"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3.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www.naturaplan.ch/de/bio-in-der-schweiz/geschichte/bio-pioniere-mit-mut-und-weitsicht" TargetMode="External"/><Relationship Id="rId3" Type="http://schemas.openxmlformats.org/officeDocument/2006/relationships/hyperlink" Target="http://www.bioaktuell.ch/de/aktuell/filme/historyfilm.html" TargetMode="External"/><Relationship Id="rId7" Type="http://schemas.openxmlformats.org/officeDocument/2006/relationships/hyperlink" Target="http://www.bio-suisse.ch/de/geschichte.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orgprints.org/1110/1/1110-vogt-g-2001-geschichte.pdf" TargetMode="External"/><Relationship Id="rId5" Type="http://schemas.openxmlformats.org/officeDocument/2006/relationships/hyperlink" Target="http://www.boelw.de/biofrage_01.html" TargetMode="External"/><Relationship Id="rId10" Type="http://schemas.openxmlformats.org/officeDocument/2006/relationships/hyperlink" Target="http://www.ifoam.bio/en/organic-landmarks/best-practice-guideline-agriculture-and-value-chains" TargetMode="External"/><Relationship Id="rId4" Type="http://schemas.openxmlformats.org/officeDocument/2006/relationships/hyperlink" Target="http://www.bioaktuell.ch/de/bildung/geschichte-biolandbau.html" TargetMode="External"/><Relationship Id="rId9" Type="http://schemas.openxmlformats.org/officeDocument/2006/relationships/hyperlink" Target="http://www.bioaktuell.ch/de/bildung/bio-drei-null.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suisse@fibl.org" TargetMode="External"/><Relationship Id="rId7" Type="http://schemas.openxmlformats.org/officeDocument/2006/relationships/hyperlink" Target="http://www.shop.fibl.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www.bio-suisse.ch/" TargetMode="External"/><Relationship Id="rId5" Type="http://schemas.openxmlformats.org/officeDocument/2006/relationships/hyperlink" Target="mailto:bio@bio-suisse.ch" TargetMode="External"/><Relationship Id="rId4" Type="http://schemas.openxmlformats.org/officeDocument/2006/relationships/hyperlink" Target="http://www.fibl.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de-CH" altLang="de-DE" dirty="0" smtClean="0"/>
              <a:t>Entwicklung Biolandbau</a:t>
            </a:r>
          </a:p>
        </p:txBody>
      </p:sp>
      <p:sp>
        <p:nvSpPr>
          <p:cNvPr id="3" name="Untertitel 2"/>
          <p:cNvSpPr>
            <a:spLocks noGrp="1"/>
          </p:cNvSpPr>
          <p:nvPr>
            <p:ph type="subTitle" idx="1"/>
          </p:nvPr>
        </p:nvSpPr>
        <p:spPr/>
        <p:txBody>
          <a:bodyPr/>
          <a:lstStyle/>
          <a:p>
            <a:pPr>
              <a:defRPr/>
            </a:pPr>
            <a:r>
              <a:rPr lang="de-CH" dirty="0" smtClean="0"/>
              <a:t>Foliensammlung</a:t>
            </a:r>
            <a:endParaRPr lang="de-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Initiative von Pionieren wächst zur Bewegung</a:t>
            </a:r>
          </a:p>
        </p:txBody>
      </p:sp>
      <p:sp>
        <p:nvSpPr>
          <p:cNvPr id="3" name="Inhaltsplatzhalter 2"/>
          <p:cNvSpPr>
            <a:spLocks noGrp="1"/>
          </p:cNvSpPr>
          <p:nvPr>
            <p:ph idx="12"/>
          </p:nvPr>
        </p:nvSpPr>
        <p:spPr/>
        <p:txBody>
          <a:bodyPr>
            <a:normAutofit/>
          </a:bodyPr>
          <a:lstStyle/>
          <a:p>
            <a:r>
              <a:rPr lang="de-CH" dirty="0" smtClean="0"/>
              <a:t>Forschungsinstitut, internationale Dachorganisation</a:t>
            </a:r>
            <a:endParaRPr lang="de-CH" dirty="0"/>
          </a:p>
        </p:txBody>
      </p:sp>
      <p:sp>
        <p:nvSpPr>
          <p:cNvPr id="4" name="Inhaltsplatzhalter 3"/>
          <p:cNvSpPr>
            <a:spLocks noGrp="1"/>
          </p:cNvSpPr>
          <p:nvPr>
            <p:ph idx="14"/>
          </p:nvPr>
        </p:nvSpPr>
        <p:spPr>
          <a:xfrm>
            <a:off x="628650" y="6093296"/>
            <a:ext cx="7886700" cy="279120"/>
          </a:xfrm>
        </p:spPr>
        <p:txBody>
          <a:bodyPr/>
          <a:lstStyle/>
          <a:p>
            <a:r>
              <a:rPr lang="de-CH" dirty="0" smtClean="0"/>
              <a:t>Bilder: FiBL, IFOAM</a:t>
            </a:r>
            <a:endParaRPr lang="de-CH" dirty="0"/>
          </a:p>
        </p:txBody>
      </p:sp>
      <p:sp>
        <p:nvSpPr>
          <p:cNvPr id="6" name="Inhaltsplatzhalter 5"/>
          <p:cNvSpPr>
            <a:spLocks noGrp="1"/>
          </p:cNvSpPr>
          <p:nvPr>
            <p:ph sz="quarter" idx="54"/>
          </p:nvPr>
        </p:nvSpPr>
        <p:spPr/>
        <p:txBody>
          <a:bodyPr/>
          <a:lstStyle/>
          <a:p>
            <a:endParaRPr lang="de-CH" dirty="0" smtClean="0"/>
          </a:p>
          <a:p>
            <a:endParaRPr lang="de-CH" dirty="0" smtClean="0"/>
          </a:p>
          <a:p>
            <a:endParaRPr lang="de-CH" dirty="0"/>
          </a:p>
        </p:txBody>
      </p:sp>
      <p:sp>
        <p:nvSpPr>
          <p:cNvPr id="7" name="Inhaltsplatzhalter 6"/>
          <p:cNvSpPr>
            <a:spLocks noGrp="1"/>
          </p:cNvSpPr>
          <p:nvPr>
            <p:ph sz="quarter" idx="55"/>
          </p:nvPr>
        </p:nvSpPr>
        <p:spPr/>
        <p:txBody>
          <a:bodyPr/>
          <a:lstStyle/>
          <a:p>
            <a:r>
              <a:rPr lang="de-CH" dirty="0" smtClean="0"/>
              <a:t>FiBL, heute eine </a:t>
            </a:r>
            <a:r>
              <a:rPr lang="de-CH" dirty="0"/>
              <a:t>der weltweit führenden Forschungseinrichtungen zur biologischen </a:t>
            </a:r>
            <a:r>
              <a:rPr lang="de-CH" dirty="0" smtClean="0"/>
              <a:t>Landwirtschaft (Gründung 1973)</a:t>
            </a:r>
          </a:p>
          <a:p>
            <a:r>
              <a:rPr lang="de-CH" dirty="0" smtClean="0"/>
              <a:t>Stärken </a:t>
            </a:r>
          </a:p>
          <a:p>
            <a:pPr lvl="1"/>
            <a:r>
              <a:rPr lang="de-CH" dirty="0" smtClean="0"/>
              <a:t>interdisziplinäre Forschung, Innovationen </a:t>
            </a:r>
            <a:r>
              <a:rPr lang="de-CH" dirty="0"/>
              <a:t>mit </a:t>
            </a:r>
            <a:r>
              <a:rPr lang="de-CH" dirty="0" smtClean="0"/>
              <a:t>Landwirten und Lebensmittelindustrie </a:t>
            </a:r>
          </a:p>
          <a:p>
            <a:pPr lvl="1"/>
            <a:r>
              <a:rPr lang="de-CH" dirty="0" smtClean="0"/>
              <a:t>lösungsorientierte </a:t>
            </a:r>
            <a:r>
              <a:rPr lang="de-CH" dirty="0"/>
              <a:t>Entwicklungsprojekte und </a:t>
            </a:r>
            <a:r>
              <a:rPr lang="de-CH" dirty="0" smtClean="0"/>
              <a:t> </a:t>
            </a:r>
            <a:r>
              <a:rPr lang="de-CH" dirty="0"/>
              <a:t>rascher </a:t>
            </a:r>
            <a:r>
              <a:rPr lang="de-CH" dirty="0" smtClean="0"/>
              <a:t>Wissenstransfer</a:t>
            </a:r>
            <a:endParaRPr lang="de-CH" dirty="0"/>
          </a:p>
          <a:p>
            <a:endParaRPr lang="de-CH" dirty="0" smtClean="0"/>
          </a:p>
          <a:p>
            <a:r>
              <a:rPr lang="de-DE" dirty="0" smtClean="0"/>
              <a:t>IFOAM, internationale </a:t>
            </a:r>
            <a:r>
              <a:rPr lang="de-DE" dirty="0"/>
              <a:t>Dachorganisation </a:t>
            </a:r>
            <a:r>
              <a:rPr lang="de-DE" dirty="0" smtClean="0"/>
              <a:t>der Bioorganisationen </a:t>
            </a:r>
            <a:r>
              <a:rPr lang="de-CH" dirty="0" smtClean="0"/>
              <a:t>mit etwa 800 Mitgliedern in 120 Ländern (Gründung 1972)</a:t>
            </a:r>
          </a:p>
        </p:txBody>
      </p:sp>
      <p:pic>
        <p:nvPicPr>
          <p:cNvPr id="16" name="Inhaltsplatzhalter 15"/>
          <p:cNvPicPr>
            <a:picLocks noGrp="1" noChangeAspect="1"/>
          </p:cNvPicPr>
          <p:nvPr>
            <p:ph sz="quarter" idx="56"/>
          </p:nvPr>
        </p:nvPicPr>
        <p:blipFill>
          <a:blip r:embed="rId2"/>
          <a:stretch>
            <a:fillRect/>
          </a:stretch>
        </p:blipFill>
        <p:spPr>
          <a:xfrm>
            <a:off x="899592" y="4174692"/>
            <a:ext cx="1678844" cy="740082"/>
          </a:xfrm>
          <a:prstGeom prst="rect">
            <a:avLst/>
          </a:prstGeom>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154556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30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Initiative von Pionieren wächst zur Bewegung</a:t>
            </a:r>
          </a:p>
        </p:txBody>
      </p:sp>
      <p:sp>
        <p:nvSpPr>
          <p:cNvPr id="3" name="Inhaltsplatzhalter 2"/>
          <p:cNvSpPr>
            <a:spLocks noGrp="1"/>
          </p:cNvSpPr>
          <p:nvPr>
            <p:ph idx="12"/>
          </p:nvPr>
        </p:nvSpPr>
        <p:spPr/>
        <p:txBody>
          <a:bodyPr>
            <a:normAutofit/>
          </a:bodyPr>
          <a:lstStyle/>
          <a:p>
            <a:r>
              <a:rPr lang="de-CH" dirty="0" smtClean="0"/>
              <a:t>Erste Richtlinien und Dachverband (Bio Suisse)</a:t>
            </a:r>
            <a:endParaRPr lang="de-CH" dirty="0"/>
          </a:p>
        </p:txBody>
      </p:sp>
      <p:sp>
        <p:nvSpPr>
          <p:cNvPr id="4" name="Inhaltsplatzhalter 3"/>
          <p:cNvSpPr>
            <a:spLocks noGrp="1"/>
          </p:cNvSpPr>
          <p:nvPr>
            <p:ph idx="14"/>
          </p:nvPr>
        </p:nvSpPr>
        <p:spPr>
          <a:xfrm>
            <a:off x="628650" y="6076798"/>
            <a:ext cx="7886700" cy="279120"/>
          </a:xfrm>
        </p:spPr>
        <p:txBody>
          <a:bodyPr/>
          <a:lstStyle/>
          <a:p>
            <a:r>
              <a:rPr lang="de-CH" dirty="0" smtClean="0"/>
              <a:t>Bilder: Bio Suisse</a:t>
            </a:r>
            <a:endParaRPr lang="de-CH" dirty="0"/>
          </a:p>
        </p:txBody>
      </p:sp>
      <p:pic>
        <p:nvPicPr>
          <p:cNvPr id="10" name="Inhaltsplatzhalter 9"/>
          <p:cNvPicPr>
            <a:picLocks noGrp="1" noChangeAspect="1"/>
          </p:cNvPicPr>
          <p:nvPr>
            <p:ph sz="quarter" idx="17"/>
          </p:nvPr>
        </p:nvPicPr>
        <p:blipFill>
          <a:blip r:embed="rId2"/>
          <a:stretch>
            <a:fillRect/>
          </a:stretch>
        </p:blipFill>
        <p:spPr>
          <a:xfrm>
            <a:off x="642593" y="1700808"/>
            <a:ext cx="2531163" cy="2100263"/>
          </a:xfrm>
          <a:prstGeom prst="rect">
            <a:avLst/>
          </a:prstGeom>
        </p:spPr>
      </p:pic>
      <p:sp>
        <p:nvSpPr>
          <p:cNvPr id="6" name="Inhaltsplatzhalter 5"/>
          <p:cNvSpPr>
            <a:spLocks noGrp="1"/>
          </p:cNvSpPr>
          <p:nvPr>
            <p:ph sz="quarter" idx="54"/>
          </p:nvPr>
        </p:nvSpPr>
        <p:spPr>
          <a:xfrm>
            <a:off x="3707905" y="3746943"/>
            <a:ext cx="4807444" cy="2055104"/>
          </a:xfrm>
        </p:spPr>
        <p:txBody>
          <a:bodyPr/>
          <a:lstStyle/>
          <a:p>
            <a:endParaRPr lang="de-CH" dirty="0" smtClean="0"/>
          </a:p>
          <a:p>
            <a:pPr>
              <a:lnSpc>
                <a:spcPct val="100000"/>
              </a:lnSpc>
            </a:pPr>
            <a:r>
              <a:rPr lang="de-CH" dirty="0" smtClean="0"/>
              <a:t>erfolgreiche </a:t>
            </a:r>
            <a:r>
              <a:rPr lang="de-CH" dirty="0"/>
              <a:t>Zusammenarbeit </a:t>
            </a:r>
            <a:r>
              <a:rPr lang="de-CH" dirty="0" smtClean="0"/>
              <a:t>der Bio-verbände: </a:t>
            </a:r>
            <a:br>
              <a:rPr lang="de-CH" dirty="0" smtClean="0"/>
            </a:br>
            <a:r>
              <a:rPr lang="de-CH" dirty="0" smtClean="0"/>
              <a:t>Gründung der heutigen </a:t>
            </a:r>
            <a:br>
              <a:rPr lang="de-CH" dirty="0" smtClean="0"/>
            </a:br>
            <a:r>
              <a:rPr lang="de-CH" dirty="0" smtClean="0"/>
              <a:t>Bio Suisse </a:t>
            </a:r>
            <a:br>
              <a:rPr lang="de-CH" dirty="0" smtClean="0"/>
            </a:br>
            <a:r>
              <a:rPr lang="de-CH" dirty="0" smtClean="0"/>
              <a:t>(</a:t>
            </a:r>
            <a:r>
              <a:rPr lang="de-CH" dirty="0"/>
              <a:t>Dachverband der Schweizer </a:t>
            </a:r>
            <a:r>
              <a:rPr lang="de-CH" dirty="0" smtClean="0"/>
              <a:t>Biolandbau-Organisationen, Name ab 1997)</a:t>
            </a:r>
            <a:endParaRPr lang="de-CH" dirty="0"/>
          </a:p>
        </p:txBody>
      </p:sp>
      <p:sp>
        <p:nvSpPr>
          <p:cNvPr id="7" name="Inhaltsplatzhalter 6"/>
          <p:cNvSpPr>
            <a:spLocks noGrp="1"/>
          </p:cNvSpPr>
          <p:nvPr>
            <p:ph sz="quarter" idx="55"/>
          </p:nvPr>
        </p:nvSpPr>
        <p:spPr>
          <a:xfrm>
            <a:off x="3707905" y="1543199"/>
            <a:ext cx="4807444" cy="2106674"/>
          </a:xfrm>
        </p:spPr>
        <p:txBody>
          <a:bodyPr/>
          <a:lstStyle/>
          <a:p>
            <a:pPr>
              <a:lnSpc>
                <a:spcPct val="100000"/>
              </a:lnSpc>
            </a:pPr>
            <a:r>
              <a:rPr lang="de-CH" dirty="0" smtClean="0"/>
              <a:t>Bio-Verbände </a:t>
            </a:r>
            <a:r>
              <a:rPr lang="de-CH" dirty="0"/>
              <a:t>Demeter, Biofarm, </a:t>
            </a:r>
            <a:r>
              <a:rPr lang="de-CH" dirty="0" smtClean="0"/>
              <a:t>SGBL Bio (später: Bioterra) und </a:t>
            </a:r>
            <a:r>
              <a:rPr lang="de-CH" dirty="0"/>
              <a:t>Progana </a:t>
            </a:r>
            <a:r>
              <a:rPr lang="de-CH" dirty="0" smtClean="0"/>
              <a:t>vereinen sich</a:t>
            </a:r>
            <a:endParaRPr lang="de-CH" dirty="0"/>
          </a:p>
          <a:p>
            <a:r>
              <a:rPr lang="de-CH" dirty="0" smtClean="0"/>
              <a:t>Erstellung gemeinsamer Richtlinien für Schutz und </a:t>
            </a:r>
            <a:r>
              <a:rPr lang="de-CH" dirty="0"/>
              <a:t>Kontrolle des biologischen Landbaus (unter Leitung des FiBL </a:t>
            </a:r>
            <a:r>
              <a:rPr lang="de-CH" dirty="0" smtClean="0"/>
              <a:t>)</a:t>
            </a:r>
            <a:endParaRPr lang="de-CH" dirty="0"/>
          </a:p>
          <a:p>
            <a:r>
              <a:rPr lang="de-CH" dirty="0" smtClean="0"/>
              <a:t>weltweit erste </a:t>
            </a:r>
            <a:r>
              <a:rPr lang="de-CH" dirty="0"/>
              <a:t>Bio-Richtlinien </a:t>
            </a:r>
            <a:r>
              <a:rPr lang="de-CH" dirty="0" smtClean="0"/>
              <a:t/>
            </a:r>
            <a:br>
              <a:rPr lang="de-CH" dirty="0" smtClean="0"/>
            </a:br>
            <a:r>
              <a:rPr lang="de-CH" dirty="0" smtClean="0"/>
              <a:t>entstehen in der Schweiz (1980)</a:t>
            </a:r>
            <a:endParaRPr lang="de-CH" dirty="0"/>
          </a:p>
        </p:txBody>
      </p:sp>
      <p:pic>
        <p:nvPicPr>
          <p:cNvPr id="11" name="Inhaltsplatzhalter 10"/>
          <p:cNvPicPr>
            <a:picLocks noGrp="1" noChangeAspect="1"/>
          </p:cNvPicPr>
          <p:nvPr>
            <p:ph sz="quarter" idx="56"/>
          </p:nvPr>
        </p:nvPicPr>
        <p:blipFill>
          <a:blip r:embed="rId3"/>
          <a:stretch>
            <a:fillRect/>
          </a:stretch>
        </p:blipFill>
        <p:spPr>
          <a:xfrm>
            <a:off x="683568" y="4322070"/>
            <a:ext cx="1872208" cy="1595254"/>
          </a:xfrm>
          <a:prstGeom prst="rect">
            <a:avLst/>
          </a:prstGeom>
        </p:spPr>
      </p:pic>
    </p:spTree>
    <p:extLst>
      <p:ext uri="{BB962C8B-B14F-4D97-AF65-F5344CB8AC3E}">
        <p14:creationId xmlns:p14="http://schemas.microsoft.com/office/powerpoint/2010/main" val="1484149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Initiative von Pionieren wächst zur Bewegung</a:t>
            </a:r>
          </a:p>
        </p:txBody>
      </p:sp>
      <p:sp>
        <p:nvSpPr>
          <p:cNvPr id="3" name="Inhaltsplatzhalter 2"/>
          <p:cNvSpPr>
            <a:spLocks noGrp="1"/>
          </p:cNvSpPr>
          <p:nvPr>
            <p:ph idx="12"/>
          </p:nvPr>
        </p:nvSpPr>
        <p:spPr/>
        <p:txBody>
          <a:bodyPr>
            <a:normAutofit/>
          </a:bodyPr>
          <a:lstStyle/>
          <a:p>
            <a:r>
              <a:rPr lang="de-CH" dirty="0" smtClean="0"/>
              <a:t>Zertifizierung: garantierte Qualität, seriöser Handel</a:t>
            </a:r>
            <a:endParaRPr lang="de-CH" dirty="0"/>
          </a:p>
        </p:txBody>
      </p:sp>
      <p:sp>
        <p:nvSpPr>
          <p:cNvPr id="4" name="Inhaltsplatzhalter 3"/>
          <p:cNvSpPr>
            <a:spLocks noGrp="1"/>
          </p:cNvSpPr>
          <p:nvPr>
            <p:ph idx="14"/>
          </p:nvPr>
        </p:nvSpPr>
        <p:spPr/>
        <p:txBody>
          <a:bodyPr/>
          <a:lstStyle/>
          <a:p>
            <a:r>
              <a:rPr lang="de-CH" dirty="0" smtClean="0"/>
              <a:t>Bilder: bio.inspecta, Bio Test Agro</a:t>
            </a:r>
            <a:endParaRPr lang="de-CH" dirty="0"/>
          </a:p>
        </p:txBody>
      </p:sp>
      <p:pic>
        <p:nvPicPr>
          <p:cNvPr id="8" name="Inhaltsplatzhalter 7"/>
          <p:cNvPicPr>
            <a:picLocks noGrp="1" noChangeAspect="1"/>
          </p:cNvPicPr>
          <p:nvPr>
            <p:ph sz="quarter" idx="17"/>
          </p:nvPr>
        </p:nvPicPr>
        <p:blipFill>
          <a:blip r:embed="rId2"/>
          <a:stretch>
            <a:fillRect/>
          </a:stretch>
        </p:blipFill>
        <p:spPr>
          <a:xfrm>
            <a:off x="858044" y="1543051"/>
            <a:ext cx="1411990" cy="1411990"/>
          </a:xfrm>
          <a:prstGeom prst="rect">
            <a:avLst/>
          </a:prstGeom>
        </p:spPr>
      </p:pic>
      <p:sp>
        <p:nvSpPr>
          <p:cNvPr id="6" name="Inhaltsplatzhalter 5"/>
          <p:cNvSpPr>
            <a:spLocks noGrp="1"/>
          </p:cNvSpPr>
          <p:nvPr>
            <p:ph sz="quarter" idx="54"/>
          </p:nvPr>
        </p:nvSpPr>
        <p:spPr/>
        <p:txBody>
          <a:bodyPr/>
          <a:lstStyle/>
          <a:p>
            <a:r>
              <a:rPr lang="de-CH" dirty="0" smtClean="0"/>
              <a:t>Bio Test Agro AG (Gründung 1998) </a:t>
            </a:r>
          </a:p>
          <a:p>
            <a:r>
              <a:rPr lang="de-CH" dirty="0" smtClean="0"/>
              <a:t>Ziel: durch </a:t>
            </a:r>
            <a:r>
              <a:rPr lang="de-CH" dirty="0"/>
              <a:t>qualitativ hochstehende Kontrollen das Ansehen des biologischen Landbaus in der Schweiz zu fördern</a:t>
            </a:r>
          </a:p>
        </p:txBody>
      </p:sp>
      <p:sp>
        <p:nvSpPr>
          <p:cNvPr id="7" name="Inhaltsplatzhalter 6"/>
          <p:cNvSpPr>
            <a:spLocks noGrp="1"/>
          </p:cNvSpPr>
          <p:nvPr>
            <p:ph sz="quarter" idx="55"/>
          </p:nvPr>
        </p:nvSpPr>
        <p:spPr/>
        <p:txBody>
          <a:bodyPr/>
          <a:lstStyle/>
          <a:p>
            <a:r>
              <a:rPr lang="de-CH" dirty="0" smtClean="0"/>
              <a:t>bio.inspecta</a:t>
            </a:r>
            <a:r>
              <a:rPr lang="de-CH" dirty="0"/>
              <a:t> (Gründung 1998) </a:t>
            </a:r>
            <a:endParaRPr lang="de-CH" dirty="0" smtClean="0"/>
          </a:p>
          <a:p>
            <a:r>
              <a:rPr lang="de-CH" dirty="0" smtClean="0"/>
              <a:t>Ziel: Unterstützung von Landwirtschafts-betrieben </a:t>
            </a:r>
            <a:r>
              <a:rPr lang="de-CH" dirty="0"/>
              <a:t>und Unternehmen der </a:t>
            </a:r>
            <a:r>
              <a:rPr lang="de-CH" dirty="0" smtClean="0"/>
              <a:t>Lebensmittelbranche </a:t>
            </a:r>
            <a:r>
              <a:rPr lang="de-CH" dirty="0"/>
              <a:t>in der nachhaltigen Entwicklung und der Stärkung Ihrer Marktposition</a:t>
            </a:r>
          </a:p>
        </p:txBody>
      </p:sp>
      <p:pic>
        <p:nvPicPr>
          <p:cNvPr id="13" name="Inhaltsplatzhalter 12"/>
          <p:cNvPicPr>
            <a:picLocks noGrp="1" noChangeAspect="1"/>
          </p:cNvPicPr>
          <p:nvPr>
            <p:ph sz="quarter" idx="56"/>
          </p:nvPr>
        </p:nvPicPr>
        <p:blipFill>
          <a:blip r:embed="rId3"/>
          <a:stretch>
            <a:fillRect/>
          </a:stretch>
        </p:blipFill>
        <p:spPr>
          <a:xfrm>
            <a:off x="621896" y="4005064"/>
            <a:ext cx="2338153" cy="451817"/>
          </a:xfrm>
          <a:prstGeom prst="rect">
            <a:avLst/>
          </a:prstGeom>
        </p:spPr>
      </p:pic>
      <p:sp>
        <p:nvSpPr>
          <p:cNvPr id="14" name="Inhaltsplatzhalter 5"/>
          <p:cNvSpPr txBox="1">
            <a:spLocks/>
          </p:cNvSpPr>
          <p:nvPr/>
        </p:nvSpPr>
        <p:spPr bwMode="auto">
          <a:xfrm>
            <a:off x="611902" y="5320791"/>
            <a:ext cx="7992546" cy="5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90000"/>
              </a:lnSpc>
              <a:spcBef>
                <a:spcPts val="375"/>
              </a:spcBef>
              <a:spcAft>
                <a:spcPct val="0"/>
              </a:spcAft>
              <a:buClr>
                <a:srgbClr val="39977A"/>
              </a:buClr>
              <a:buFont typeface="Arial" panose="020B0604020202020204" pitchFamily="34" charset="0"/>
              <a:buChar char="›"/>
              <a:defRPr sz="1600" kern="1200" spc="3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de-CH" sz="1800" dirty="0" smtClean="0"/>
              <a:t>Kontrollen und Zertifizierungen in Verarbeitungs- und Handelsbetrieben auch von ProCert Safety AG und IMOswiss AG</a:t>
            </a:r>
            <a:endParaRPr lang="de-CH" sz="1800" dirty="0"/>
          </a:p>
        </p:txBody>
      </p:sp>
    </p:spTree>
    <p:extLst>
      <p:ext uri="{BB962C8B-B14F-4D97-AF65-F5344CB8AC3E}">
        <p14:creationId xmlns:p14="http://schemas.microsoft.com/office/powerpoint/2010/main" val="138911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Initiative von Pionieren wächst zur Bewegung</a:t>
            </a:r>
          </a:p>
        </p:txBody>
      </p:sp>
      <p:sp>
        <p:nvSpPr>
          <p:cNvPr id="3" name="Inhaltsplatzhalter 2"/>
          <p:cNvSpPr>
            <a:spLocks noGrp="1"/>
          </p:cNvSpPr>
          <p:nvPr>
            <p:ph idx="12"/>
          </p:nvPr>
        </p:nvSpPr>
        <p:spPr/>
        <p:txBody>
          <a:bodyPr>
            <a:normAutofit/>
          </a:bodyPr>
          <a:lstStyle/>
          <a:p>
            <a:r>
              <a:rPr lang="de-CH" dirty="0" smtClean="0"/>
              <a:t>Einstieg der Grossverteiler führt zu Bio-Boom</a:t>
            </a:r>
            <a:endParaRPr lang="de-CH" dirty="0"/>
          </a:p>
        </p:txBody>
      </p:sp>
      <p:sp>
        <p:nvSpPr>
          <p:cNvPr id="4" name="Inhaltsplatzhalter 3"/>
          <p:cNvSpPr>
            <a:spLocks noGrp="1"/>
          </p:cNvSpPr>
          <p:nvPr>
            <p:ph idx="14"/>
          </p:nvPr>
        </p:nvSpPr>
        <p:spPr/>
        <p:txBody>
          <a:bodyPr/>
          <a:lstStyle/>
          <a:p>
            <a:r>
              <a:rPr lang="de-CH" dirty="0" smtClean="0"/>
              <a:t>Bilder: Coop, Migros</a:t>
            </a:r>
            <a:endParaRPr lang="de-CH" dirty="0"/>
          </a:p>
        </p:txBody>
      </p:sp>
      <p:pic>
        <p:nvPicPr>
          <p:cNvPr id="14" name="Inhaltsplatzhalter 13"/>
          <p:cNvPicPr>
            <a:picLocks noGrp="1" noChangeAspect="1"/>
          </p:cNvPicPr>
          <p:nvPr>
            <p:ph sz="quarter" idx="17"/>
          </p:nvPr>
        </p:nvPicPr>
        <p:blipFill>
          <a:blip r:embed="rId2"/>
          <a:stretch>
            <a:fillRect/>
          </a:stretch>
        </p:blipFill>
        <p:spPr>
          <a:xfrm>
            <a:off x="974725" y="1745456"/>
            <a:ext cx="1866900" cy="1695450"/>
          </a:xfrm>
          <a:prstGeom prst="rect">
            <a:avLst/>
          </a:prstGeom>
        </p:spPr>
      </p:pic>
      <p:sp>
        <p:nvSpPr>
          <p:cNvPr id="6" name="Inhaltsplatzhalter 5"/>
          <p:cNvSpPr>
            <a:spLocks noGrp="1"/>
          </p:cNvSpPr>
          <p:nvPr>
            <p:ph sz="quarter" idx="54"/>
          </p:nvPr>
        </p:nvSpPr>
        <p:spPr/>
        <p:txBody>
          <a:bodyPr/>
          <a:lstStyle/>
          <a:p>
            <a:r>
              <a:rPr lang="de-CH" dirty="0" smtClean="0"/>
              <a:t>Einstieg von Migros (1996)</a:t>
            </a:r>
          </a:p>
          <a:p>
            <a:pPr lvl="1"/>
            <a:r>
              <a:rPr lang="de-CH" dirty="0" smtClean="0"/>
              <a:t>Deklaration ohne Knospe Label</a:t>
            </a:r>
          </a:p>
          <a:p>
            <a:pPr lvl="1"/>
            <a:r>
              <a:rPr lang="de-CH" dirty="0" smtClean="0"/>
              <a:t>Heute für inländische Produkte gleichwertig wie Richtlinien Bio Suisse (Knospe), allerdings mit eigenem Label</a:t>
            </a:r>
          </a:p>
          <a:p>
            <a:pPr marL="72000" lvl="1" indent="0">
              <a:buNone/>
            </a:pPr>
            <a:endParaRPr lang="de-CH" dirty="0" smtClean="0"/>
          </a:p>
        </p:txBody>
      </p:sp>
      <p:sp>
        <p:nvSpPr>
          <p:cNvPr id="7" name="Inhaltsplatzhalter 6"/>
          <p:cNvSpPr>
            <a:spLocks noGrp="1"/>
          </p:cNvSpPr>
          <p:nvPr>
            <p:ph sz="quarter" idx="55"/>
          </p:nvPr>
        </p:nvSpPr>
        <p:spPr/>
        <p:txBody>
          <a:bodyPr/>
          <a:lstStyle/>
          <a:p>
            <a:r>
              <a:rPr lang="de-CH" dirty="0" smtClean="0"/>
              <a:t>Einstieg von Coop (1994)</a:t>
            </a:r>
          </a:p>
          <a:p>
            <a:pPr lvl="1"/>
            <a:r>
              <a:rPr lang="de-CH" dirty="0" smtClean="0"/>
              <a:t>Einstieg </a:t>
            </a:r>
            <a:r>
              <a:rPr lang="de-CH" dirty="0"/>
              <a:t>von Coop als Detailhändlerin in den </a:t>
            </a:r>
            <a:r>
              <a:rPr lang="de-CH" dirty="0" smtClean="0"/>
              <a:t>Bio-Markt und zunehmendes </a:t>
            </a:r>
            <a:r>
              <a:rPr lang="de-CH" dirty="0"/>
              <a:t>Interesse der Konsumenten </a:t>
            </a:r>
            <a:r>
              <a:rPr lang="de-CH" dirty="0" smtClean="0"/>
              <a:t>führen zu Bio-Boom </a:t>
            </a:r>
          </a:p>
          <a:p>
            <a:pPr lvl="1"/>
            <a:r>
              <a:rPr lang="de-CH" dirty="0"/>
              <a:t>P</a:t>
            </a:r>
            <a:r>
              <a:rPr lang="de-CH" dirty="0" smtClean="0"/>
              <a:t>arallel dazu Einführung von Direktzahlungen des Bundes an Biolandwirte</a:t>
            </a:r>
            <a:endParaRPr lang="de-CH" dirty="0"/>
          </a:p>
        </p:txBody>
      </p:sp>
      <p:pic>
        <p:nvPicPr>
          <p:cNvPr id="15" name="Inhaltsplatzhalter 14"/>
          <p:cNvPicPr>
            <a:picLocks noGrp="1" noChangeAspect="1"/>
          </p:cNvPicPr>
          <p:nvPr>
            <p:ph sz="quarter" idx="56"/>
          </p:nvPr>
        </p:nvPicPr>
        <p:blipFill>
          <a:blip r:embed="rId3"/>
          <a:stretch>
            <a:fillRect/>
          </a:stretch>
        </p:blipFill>
        <p:spPr>
          <a:xfrm>
            <a:off x="1150937" y="4009231"/>
            <a:ext cx="1524000" cy="1524000"/>
          </a:xfrm>
          <a:prstGeom prst="rect">
            <a:avLst/>
          </a:prstGeom>
        </p:spPr>
      </p:pic>
    </p:spTree>
    <p:extLst>
      <p:ext uri="{BB962C8B-B14F-4D97-AF65-F5344CB8AC3E}">
        <p14:creationId xmlns:p14="http://schemas.microsoft.com/office/powerpoint/2010/main" val="350972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Übersicht: Meilensteine in der Bio-Geschichte</a:t>
            </a:r>
            <a:endParaRPr lang="de-CH" dirty="0"/>
          </a:p>
        </p:txBody>
      </p:sp>
      <p:sp>
        <p:nvSpPr>
          <p:cNvPr id="3" name="Inhaltsplatzhalter 2"/>
          <p:cNvSpPr>
            <a:spLocks noGrp="1"/>
          </p:cNvSpPr>
          <p:nvPr>
            <p:ph idx="12"/>
          </p:nvPr>
        </p:nvSpPr>
        <p:spPr/>
        <p:txBody>
          <a:bodyPr>
            <a:normAutofit/>
          </a:bodyPr>
          <a:lstStyle/>
          <a:p>
            <a:r>
              <a:rPr lang="de-CH" dirty="0" smtClean="0"/>
              <a:t>Personen, Organisationen und Meilensteine</a:t>
            </a:r>
            <a:endParaRPr lang="de-CH" dirty="0"/>
          </a:p>
        </p:txBody>
      </p:sp>
      <p:sp>
        <p:nvSpPr>
          <p:cNvPr id="4" name="Inhaltsplatzhalter 3"/>
          <p:cNvSpPr>
            <a:spLocks noGrp="1"/>
          </p:cNvSpPr>
          <p:nvPr>
            <p:ph idx="14"/>
          </p:nvPr>
        </p:nvSpPr>
        <p:spPr>
          <a:xfrm>
            <a:off x="615142" y="6089867"/>
            <a:ext cx="7900208" cy="266187"/>
          </a:xfrm>
        </p:spPr>
        <p:txBody>
          <a:bodyPr/>
          <a:lstStyle/>
          <a:p>
            <a:r>
              <a:rPr lang="de-CH" dirty="0" smtClean="0"/>
              <a:t>Bild: FiBL</a:t>
            </a:r>
            <a:endParaRPr lang="de-CH" dirty="0"/>
          </a:p>
        </p:txBody>
      </p:sp>
      <p:sp>
        <p:nvSpPr>
          <p:cNvPr id="8" name="Textfeld 7"/>
          <p:cNvSpPr txBox="1"/>
          <p:nvPr/>
        </p:nvSpPr>
        <p:spPr>
          <a:xfrm>
            <a:off x="521491" y="5807415"/>
            <a:ext cx="8119814" cy="261610"/>
          </a:xfrm>
          <a:prstGeom prst="rect">
            <a:avLst/>
          </a:prstGeom>
          <a:solidFill>
            <a:schemeClr val="bg1"/>
          </a:solidFill>
          <a:ln>
            <a:noFill/>
          </a:ln>
        </p:spPr>
        <p:txBody>
          <a:bodyPr wrap="square" rtlCol="0">
            <a:spAutoFit/>
          </a:bodyPr>
          <a:lstStyle/>
          <a:p>
            <a:r>
              <a:rPr lang="de-CH" sz="1100" dirty="0" smtClean="0"/>
              <a:t>1920            1930            1940            1950            1960            1970            1980            1990            2000           2010           2020</a:t>
            </a:r>
            <a:endParaRPr lang="de-CH" sz="1100" dirty="0"/>
          </a:p>
        </p:txBody>
      </p:sp>
      <p:sp>
        <p:nvSpPr>
          <p:cNvPr id="9" name="Textfeld 8"/>
          <p:cNvSpPr txBox="1"/>
          <p:nvPr/>
        </p:nvSpPr>
        <p:spPr>
          <a:xfrm>
            <a:off x="622800" y="5497487"/>
            <a:ext cx="3950104" cy="307777"/>
          </a:xfrm>
          <a:prstGeom prst="rect">
            <a:avLst/>
          </a:prstGeom>
          <a:solidFill>
            <a:schemeClr val="accent2">
              <a:lumMod val="40000"/>
              <a:lumOff val="60000"/>
            </a:schemeClr>
          </a:solidFill>
          <a:ln>
            <a:noFill/>
          </a:ln>
        </p:spPr>
        <p:txBody>
          <a:bodyPr wrap="square" rtlCol="0">
            <a:spAutoFit/>
          </a:bodyPr>
          <a:lstStyle/>
          <a:p>
            <a:pPr algn="ctr"/>
            <a:r>
              <a:rPr lang="de-CH" sz="1400" dirty="0" smtClean="0"/>
              <a:t>Bio 1.0</a:t>
            </a:r>
            <a:endParaRPr lang="de-CH" sz="1400" dirty="0"/>
          </a:p>
        </p:txBody>
      </p:sp>
      <p:sp>
        <p:nvSpPr>
          <p:cNvPr id="10" name="Textfeld 9"/>
          <p:cNvSpPr txBox="1"/>
          <p:nvPr/>
        </p:nvSpPr>
        <p:spPr>
          <a:xfrm>
            <a:off x="4597665" y="5497487"/>
            <a:ext cx="3145590" cy="307777"/>
          </a:xfrm>
          <a:prstGeom prst="rect">
            <a:avLst/>
          </a:prstGeom>
          <a:solidFill>
            <a:schemeClr val="accent2">
              <a:lumMod val="40000"/>
              <a:lumOff val="60000"/>
            </a:schemeClr>
          </a:solidFill>
          <a:ln>
            <a:noFill/>
          </a:ln>
        </p:spPr>
        <p:txBody>
          <a:bodyPr wrap="square" rtlCol="0">
            <a:spAutoFit/>
          </a:bodyPr>
          <a:lstStyle/>
          <a:p>
            <a:pPr algn="ctr"/>
            <a:r>
              <a:rPr lang="de-CH" sz="1400" dirty="0" smtClean="0"/>
              <a:t>Bio 2.0</a:t>
            </a:r>
            <a:endParaRPr lang="de-CH" sz="1400" dirty="0"/>
          </a:p>
        </p:txBody>
      </p:sp>
      <p:sp>
        <p:nvSpPr>
          <p:cNvPr id="11" name="Textfeld 10"/>
          <p:cNvSpPr txBox="1"/>
          <p:nvPr/>
        </p:nvSpPr>
        <p:spPr>
          <a:xfrm>
            <a:off x="7768920" y="5497487"/>
            <a:ext cx="749596" cy="307777"/>
          </a:xfrm>
          <a:prstGeom prst="rect">
            <a:avLst/>
          </a:prstGeom>
          <a:solidFill>
            <a:schemeClr val="accent2">
              <a:lumMod val="40000"/>
              <a:lumOff val="60000"/>
            </a:schemeClr>
          </a:solidFill>
          <a:ln>
            <a:noFill/>
          </a:ln>
        </p:spPr>
        <p:txBody>
          <a:bodyPr wrap="square" rtlCol="0">
            <a:spAutoFit/>
          </a:bodyPr>
          <a:lstStyle/>
          <a:p>
            <a:pPr algn="ctr"/>
            <a:r>
              <a:rPr lang="de-CH" sz="1400" dirty="0" smtClean="0"/>
              <a:t>Bio 3.0</a:t>
            </a:r>
            <a:endParaRPr lang="de-CH" sz="1400" dirty="0"/>
          </a:p>
        </p:txBody>
      </p:sp>
      <p:sp>
        <p:nvSpPr>
          <p:cNvPr id="15" name="Textfeld 14"/>
          <p:cNvSpPr txBox="1"/>
          <p:nvPr/>
        </p:nvSpPr>
        <p:spPr>
          <a:xfrm>
            <a:off x="4397177" y="4852754"/>
            <a:ext cx="1736240" cy="600164"/>
          </a:xfrm>
          <a:prstGeom prst="rect">
            <a:avLst/>
          </a:prstGeom>
          <a:solidFill>
            <a:schemeClr val="bg2">
              <a:lumMod val="90000"/>
            </a:schemeClr>
          </a:solidFill>
          <a:ln>
            <a:noFill/>
          </a:ln>
        </p:spPr>
        <p:txBody>
          <a:bodyPr wrap="square" rtlCol="0">
            <a:spAutoFit/>
          </a:bodyPr>
          <a:lstStyle/>
          <a:p>
            <a:r>
              <a:rPr lang="de-CH" sz="1100" spc="20" dirty="0" smtClean="0"/>
              <a:t>Strukturwandel, Überproduktion, </a:t>
            </a:r>
            <a:br>
              <a:rPr lang="de-CH" sz="1100" spc="20" dirty="0" smtClean="0"/>
            </a:br>
            <a:r>
              <a:rPr lang="de-CH" sz="1100" spc="20" dirty="0" smtClean="0"/>
              <a:t>hohes Preisniveau </a:t>
            </a:r>
          </a:p>
        </p:txBody>
      </p:sp>
      <p:sp>
        <p:nvSpPr>
          <p:cNvPr id="16" name="Textfeld 15"/>
          <p:cNvSpPr txBox="1"/>
          <p:nvPr/>
        </p:nvSpPr>
        <p:spPr>
          <a:xfrm>
            <a:off x="6833526" y="4852754"/>
            <a:ext cx="906825" cy="592470"/>
          </a:xfrm>
          <a:prstGeom prst="rect">
            <a:avLst/>
          </a:prstGeom>
          <a:solidFill>
            <a:schemeClr val="bg2">
              <a:lumMod val="90000"/>
            </a:schemeClr>
          </a:solidFill>
          <a:ln>
            <a:noFill/>
          </a:ln>
        </p:spPr>
        <p:txBody>
          <a:bodyPr wrap="square" rtlCol="0">
            <a:spAutoFit/>
          </a:bodyPr>
          <a:lstStyle/>
          <a:p>
            <a:r>
              <a:rPr lang="de-CH" sz="1100" spc="20" dirty="0" smtClean="0"/>
              <a:t>Öko-logisierung</a:t>
            </a:r>
          </a:p>
          <a:p>
            <a:endParaRPr lang="de-CH" sz="1050" spc="20" dirty="0"/>
          </a:p>
        </p:txBody>
      </p:sp>
      <p:pic>
        <p:nvPicPr>
          <p:cNvPr id="22" name="Inhaltsplatzhalter 10"/>
          <p:cNvPicPr>
            <a:picLocks noChangeAspect="1"/>
          </p:cNvPicPr>
          <p:nvPr/>
        </p:nvPicPr>
        <p:blipFill>
          <a:blip r:embed="rId2"/>
          <a:stretch>
            <a:fillRect/>
          </a:stretch>
        </p:blipFill>
        <p:spPr>
          <a:xfrm>
            <a:off x="5664780" y="3182802"/>
            <a:ext cx="563404" cy="480060"/>
          </a:xfrm>
          <a:prstGeom prst="rect">
            <a:avLst/>
          </a:prstGeom>
        </p:spPr>
      </p:pic>
      <p:pic>
        <p:nvPicPr>
          <p:cNvPr id="24" name="Inhaltsplatzhalter 12"/>
          <p:cNvPicPr>
            <a:picLocks noChangeAspect="1"/>
          </p:cNvPicPr>
          <p:nvPr/>
        </p:nvPicPr>
        <p:blipFill>
          <a:blip r:embed="rId3"/>
          <a:stretch>
            <a:fillRect/>
          </a:stretch>
        </p:blipFill>
        <p:spPr>
          <a:xfrm>
            <a:off x="6466713" y="3148758"/>
            <a:ext cx="913599" cy="176541"/>
          </a:xfrm>
          <a:prstGeom prst="rect">
            <a:avLst/>
          </a:prstGeom>
        </p:spPr>
      </p:pic>
      <p:pic>
        <p:nvPicPr>
          <p:cNvPr id="25" name="Inhaltsplatzhalter 13"/>
          <p:cNvPicPr>
            <a:picLocks noChangeAspect="1"/>
          </p:cNvPicPr>
          <p:nvPr/>
        </p:nvPicPr>
        <p:blipFill>
          <a:blip r:embed="rId4"/>
          <a:stretch>
            <a:fillRect/>
          </a:stretch>
        </p:blipFill>
        <p:spPr bwMode="auto">
          <a:xfrm>
            <a:off x="6020157" y="3724824"/>
            <a:ext cx="280035" cy="2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nhaltsplatzhalter 14"/>
          <p:cNvPicPr>
            <a:picLocks noChangeAspect="1"/>
          </p:cNvPicPr>
          <p:nvPr/>
        </p:nvPicPr>
        <p:blipFill>
          <a:blip r:embed="rId5"/>
          <a:stretch>
            <a:fillRect/>
          </a:stretch>
        </p:blipFill>
        <p:spPr>
          <a:xfrm>
            <a:off x="6344384" y="3724822"/>
            <a:ext cx="259080" cy="259080"/>
          </a:xfrm>
          <a:prstGeom prst="rect">
            <a:avLst/>
          </a:prstGeom>
        </p:spPr>
      </p:pic>
      <p:pic>
        <p:nvPicPr>
          <p:cNvPr id="27" name="Inhaltsplatzhalter 8"/>
          <p:cNvPicPr>
            <a:picLocks noChangeAspect="1"/>
          </p:cNvPicPr>
          <p:nvPr/>
        </p:nvPicPr>
        <p:blipFill>
          <a:blip r:embed="rId6"/>
          <a:stretch>
            <a:fillRect/>
          </a:stretch>
        </p:blipFill>
        <p:spPr>
          <a:xfrm>
            <a:off x="7771159" y="4869160"/>
            <a:ext cx="762098" cy="418650"/>
          </a:xfrm>
          <a:prstGeom prst="rect">
            <a:avLst/>
          </a:prstGeom>
        </p:spPr>
      </p:pic>
      <p:pic>
        <p:nvPicPr>
          <p:cNvPr id="28" name="Grafik 27"/>
          <p:cNvPicPr>
            <a:picLocks noChangeAspect="1"/>
          </p:cNvPicPr>
          <p:nvPr/>
        </p:nvPicPr>
        <p:blipFill>
          <a:blip r:embed="rId7"/>
          <a:stretch>
            <a:fillRect/>
          </a:stretch>
        </p:blipFill>
        <p:spPr>
          <a:xfrm>
            <a:off x="3077822" y="1951814"/>
            <a:ext cx="574358" cy="334328"/>
          </a:xfrm>
          <a:prstGeom prst="rect">
            <a:avLst/>
          </a:prstGeom>
        </p:spPr>
      </p:pic>
      <p:pic>
        <p:nvPicPr>
          <p:cNvPr id="29" name="Grafik 28"/>
          <p:cNvPicPr>
            <a:picLocks noChangeAspect="1"/>
          </p:cNvPicPr>
          <p:nvPr/>
        </p:nvPicPr>
        <p:blipFill>
          <a:blip r:embed="rId8"/>
          <a:stretch>
            <a:fillRect/>
          </a:stretch>
        </p:blipFill>
        <p:spPr>
          <a:xfrm>
            <a:off x="3429667" y="2215538"/>
            <a:ext cx="388049" cy="320040"/>
          </a:xfrm>
          <a:prstGeom prst="rect">
            <a:avLst/>
          </a:prstGeom>
        </p:spPr>
      </p:pic>
      <p:pic>
        <p:nvPicPr>
          <p:cNvPr id="30" name="Grafik 29"/>
          <p:cNvPicPr>
            <a:picLocks noChangeAspect="1"/>
          </p:cNvPicPr>
          <p:nvPr/>
        </p:nvPicPr>
        <p:blipFill>
          <a:blip r:embed="rId9"/>
          <a:stretch>
            <a:fillRect/>
          </a:stretch>
        </p:blipFill>
        <p:spPr>
          <a:xfrm>
            <a:off x="4644008" y="3220766"/>
            <a:ext cx="448532" cy="294704"/>
          </a:xfrm>
          <a:prstGeom prst="rect">
            <a:avLst/>
          </a:prstGeom>
        </p:spPr>
      </p:pic>
      <p:pic>
        <p:nvPicPr>
          <p:cNvPr id="31" name="Grafik 30"/>
          <p:cNvPicPr>
            <a:picLocks noChangeAspect="1"/>
          </p:cNvPicPr>
          <p:nvPr/>
        </p:nvPicPr>
        <p:blipFill>
          <a:blip r:embed="rId10"/>
          <a:stretch>
            <a:fillRect/>
          </a:stretch>
        </p:blipFill>
        <p:spPr>
          <a:xfrm>
            <a:off x="4607021" y="1941945"/>
            <a:ext cx="743955" cy="202732"/>
          </a:xfrm>
          <a:prstGeom prst="rect">
            <a:avLst/>
          </a:prstGeom>
        </p:spPr>
      </p:pic>
      <p:pic>
        <p:nvPicPr>
          <p:cNvPr id="32" name="Grafik 31"/>
          <p:cNvPicPr>
            <a:picLocks noChangeAspect="1"/>
          </p:cNvPicPr>
          <p:nvPr/>
        </p:nvPicPr>
        <p:blipFill>
          <a:blip r:embed="rId11"/>
          <a:stretch>
            <a:fillRect/>
          </a:stretch>
        </p:blipFill>
        <p:spPr>
          <a:xfrm>
            <a:off x="4067945" y="4177441"/>
            <a:ext cx="1324451" cy="195453"/>
          </a:xfrm>
          <a:prstGeom prst="rect">
            <a:avLst/>
          </a:prstGeom>
        </p:spPr>
      </p:pic>
      <p:pic>
        <p:nvPicPr>
          <p:cNvPr id="38" name="Grafik 37"/>
          <p:cNvPicPr>
            <a:picLocks noChangeAspect="1"/>
          </p:cNvPicPr>
          <p:nvPr/>
        </p:nvPicPr>
        <p:blipFill>
          <a:blip r:embed="rId12"/>
          <a:stretch>
            <a:fillRect/>
          </a:stretch>
        </p:blipFill>
        <p:spPr>
          <a:xfrm>
            <a:off x="4597665" y="2210129"/>
            <a:ext cx="509596" cy="350347"/>
          </a:xfrm>
          <a:prstGeom prst="rect">
            <a:avLst/>
          </a:prstGeom>
        </p:spPr>
      </p:pic>
      <p:pic>
        <p:nvPicPr>
          <p:cNvPr id="40" name="Grafik 39"/>
          <p:cNvPicPr>
            <a:picLocks noChangeAspect="1"/>
          </p:cNvPicPr>
          <p:nvPr/>
        </p:nvPicPr>
        <p:blipFill>
          <a:blip r:embed="rId13"/>
          <a:stretch>
            <a:fillRect/>
          </a:stretch>
        </p:blipFill>
        <p:spPr>
          <a:xfrm>
            <a:off x="3035277" y="2573064"/>
            <a:ext cx="782440" cy="287662"/>
          </a:xfrm>
          <a:prstGeom prst="rect">
            <a:avLst/>
          </a:prstGeom>
        </p:spPr>
      </p:pic>
      <p:pic>
        <p:nvPicPr>
          <p:cNvPr id="20" name="Inhaltsplatzhalter 15"/>
          <p:cNvPicPr>
            <a:picLocks noChangeAspect="1"/>
          </p:cNvPicPr>
          <p:nvPr/>
        </p:nvPicPr>
        <p:blipFill>
          <a:blip r:embed="rId14"/>
          <a:stretch>
            <a:fillRect/>
          </a:stretch>
        </p:blipFill>
        <p:spPr>
          <a:xfrm>
            <a:off x="4644009" y="4444902"/>
            <a:ext cx="708279" cy="312230"/>
          </a:xfrm>
          <a:prstGeom prst="rect">
            <a:avLst/>
          </a:prstGeom>
        </p:spPr>
      </p:pic>
      <p:pic>
        <p:nvPicPr>
          <p:cNvPr id="34" name="Grafik 33"/>
          <p:cNvPicPr>
            <a:picLocks noChangeAspect="1"/>
          </p:cNvPicPr>
          <p:nvPr/>
        </p:nvPicPr>
        <p:blipFill>
          <a:blip r:embed="rId15"/>
          <a:stretch>
            <a:fillRect/>
          </a:stretch>
        </p:blipFill>
        <p:spPr>
          <a:xfrm>
            <a:off x="5680428" y="4321311"/>
            <a:ext cx="577035" cy="383597"/>
          </a:xfrm>
          <a:prstGeom prst="rect">
            <a:avLst/>
          </a:prstGeom>
        </p:spPr>
      </p:pic>
      <p:pic>
        <p:nvPicPr>
          <p:cNvPr id="35" name="Grafik 34"/>
          <p:cNvPicPr>
            <a:picLocks noChangeAspect="1"/>
          </p:cNvPicPr>
          <p:nvPr/>
        </p:nvPicPr>
        <p:blipFill>
          <a:blip r:embed="rId16"/>
          <a:stretch>
            <a:fillRect/>
          </a:stretch>
        </p:blipFill>
        <p:spPr>
          <a:xfrm>
            <a:off x="6343841" y="4344836"/>
            <a:ext cx="1036471" cy="422020"/>
          </a:xfrm>
          <a:prstGeom prst="rect">
            <a:avLst/>
          </a:prstGeom>
        </p:spPr>
      </p:pic>
      <p:pic>
        <p:nvPicPr>
          <p:cNvPr id="23" name="Inhaltsplatzhalter 7"/>
          <p:cNvPicPr>
            <a:picLocks noChangeAspect="1"/>
          </p:cNvPicPr>
          <p:nvPr/>
        </p:nvPicPr>
        <p:blipFill>
          <a:blip r:embed="rId17"/>
          <a:stretch>
            <a:fillRect/>
          </a:stretch>
        </p:blipFill>
        <p:spPr bwMode="auto">
          <a:xfrm>
            <a:off x="6500679" y="3350963"/>
            <a:ext cx="332848" cy="3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Gerade Verbindung mit Pfeil 44"/>
          <p:cNvCxnSpPr/>
          <p:nvPr/>
        </p:nvCxnSpPr>
        <p:spPr>
          <a:xfrm>
            <a:off x="2665039" y="2095814"/>
            <a:ext cx="360000"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611560" y="3018801"/>
            <a:ext cx="7903790" cy="972000"/>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de-CH" sz="1600" dirty="0" smtClean="0">
                <a:solidFill>
                  <a:schemeClr val="tx1"/>
                </a:solidFill>
              </a:rPr>
              <a:t>Markenentwicklung</a:t>
            </a:r>
            <a:endParaRPr lang="de-CH" sz="1600" dirty="0">
              <a:solidFill>
                <a:schemeClr val="tx1"/>
              </a:solidFill>
            </a:endParaRPr>
          </a:p>
        </p:txBody>
      </p:sp>
      <p:sp>
        <p:nvSpPr>
          <p:cNvPr id="46" name="Textfeld 45"/>
          <p:cNvSpPr txBox="1"/>
          <p:nvPr/>
        </p:nvSpPr>
        <p:spPr>
          <a:xfrm>
            <a:off x="629541" y="1569719"/>
            <a:ext cx="7903715" cy="1368000"/>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de-CH" sz="1600" dirty="0" smtClean="0">
                <a:solidFill>
                  <a:schemeClr val="tx1"/>
                </a:solidFill>
              </a:rPr>
              <a:t>Pionierphase</a:t>
            </a:r>
            <a:endParaRPr lang="de-CH" sz="1600" dirty="0">
              <a:solidFill>
                <a:schemeClr val="tx1"/>
              </a:solidFill>
            </a:endParaRPr>
          </a:p>
        </p:txBody>
      </p:sp>
      <p:sp>
        <p:nvSpPr>
          <p:cNvPr id="47" name="Textfeld 46"/>
          <p:cNvSpPr txBox="1"/>
          <p:nvPr/>
        </p:nvSpPr>
        <p:spPr>
          <a:xfrm>
            <a:off x="612380" y="4005064"/>
            <a:ext cx="7920876" cy="792000"/>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de-CH" sz="1600" dirty="0" smtClean="0">
                <a:solidFill>
                  <a:schemeClr val="tx1"/>
                </a:solidFill>
              </a:rPr>
              <a:t>Regulierung</a:t>
            </a:r>
            <a:endParaRPr lang="de-CH" sz="1600" dirty="0">
              <a:solidFill>
                <a:schemeClr val="tx1"/>
              </a:solidFill>
            </a:endParaRPr>
          </a:p>
        </p:txBody>
      </p:sp>
      <p:sp>
        <p:nvSpPr>
          <p:cNvPr id="7" name="Inhaltsplatzhalter 6"/>
          <p:cNvSpPr>
            <a:spLocks noGrp="1"/>
          </p:cNvSpPr>
          <p:nvPr>
            <p:ph sz="quarter" idx="17"/>
          </p:nvPr>
        </p:nvSpPr>
        <p:spPr>
          <a:xfrm>
            <a:off x="629541" y="1942109"/>
            <a:ext cx="2305155" cy="839662"/>
          </a:xfrm>
        </p:spPr>
        <p:txBody>
          <a:bodyPr/>
          <a:lstStyle/>
          <a:p>
            <a:r>
              <a:rPr lang="de-CH" sz="1400" dirty="0">
                <a:solidFill>
                  <a:schemeClr val="tx2"/>
                </a:solidFill>
              </a:rPr>
              <a:t>Rudolf Steiner</a:t>
            </a:r>
          </a:p>
          <a:p>
            <a:r>
              <a:rPr lang="de-CH" sz="1400" dirty="0" smtClean="0">
                <a:solidFill>
                  <a:schemeClr val="tx2"/>
                </a:solidFill>
              </a:rPr>
              <a:t>Mina Hofstetter</a:t>
            </a:r>
          </a:p>
          <a:p>
            <a:r>
              <a:rPr lang="de-CH" sz="1400" dirty="0">
                <a:solidFill>
                  <a:schemeClr val="tx2"/>
                </a:solidFill>
              </a:rPr>
              <a:t>Hans und Maria Müller</a:t>
            </a:r>
          </a:p>
          <a:p>
            <a:endParaRPr lang="de-CH" sz="1400" dirty="0"/>
          </a:p>
        </p:txBody>
      </p:sp>
      <p:cxnSp>
        <p:nvCxnSpPr>
          <p:cNvPr id="50" name="Gerade Verbindung mit Pfeil 49"/>
          <p:cNvCxnSpPr/>
          <p:nvPr/>
        </p:nvCxnSpPr>
        <p:spPr>
          <a:xfrm>
            <a:off x="2662406" y="2401814"/>
            <a:ext cx="720000"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2662406" y="2725814"/>
            <a:ext cx="362633"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a:off x="5146591" y="3422832"/>
            <a:ext cx="540000"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Grafik 54"/>
          <p:cNvPicPr>
            <a:picLocks noChangeAspect="1"/>
          </p:cNvPicPr>
          <p:nvPr/>
        </p:nvPicPr>
        <p:blipFill rotWithShape="1">
          <a:blip r:embed="rId18" cstate="screen">
            <a:extLst>
              <a:ext uri="{28A0092B-C50C-407E-A947-70E740481C1C}">
                <a14:useLocalDpi xmlns:a14="http://schemas.microsoft.com/office/drawing/2010/main" val="0"/>
              </a:ext>
            </a:extLst>
          </a:blip>
          <a:srcRect l="21001" t="2204" r="34534" b="17070"/>
          <a:stretch/>
        </p:blipFill>
        <p:spPr>
          <a:xfrm>
            <a:off x="7857770" y="4227830"/>
            <a:ext cx="524704" cy="539025"/>
          </a:xfrm>
          <a:prstGeom prst="rect">
            <a:avLst/>
          </a:prstGeom>
        </p:spPr>
      </p:pic>
      <p:cxnSp>
        <p:nvCxnSpPr>
          <p:cNvPr id="58" name="Gerade Verbindung mit Pfeil 57"/>
          <p:cNvCxnSpPr/>
          <p:nvPr/>
        </p:nvCxnSpPr>
        <p:spPr>
          <a:xfrm>
            <a:off x="5207841" y="2272256"/>
            <a:ext cx="625984" cy="9222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a:off x="3934781" y="2225758"/>
            <a:ext cx="1801720" cy="108109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651175" y="4845060"/>
            <a:ext cx="1845433" cy="600164"/>
          </a:xfrm>
          <a:prstGeom prst="rect">
            <a:avLst/>
          </a:prstGeom>
          <a:solidFill>
            <a:schemeClr val="bg2">
              <a:lumMod val="90000"/>
            </a:schemeClr>
          </a:solidFill>
          <a:ln>
            <a:noFill/>
          </a:ln>
        </p:spPr>
        <p:txBody>
          <a:bodyPr wrap="square" rtlCol="0">
            <a:spAutoFit/>
          </a:bodyPr>
          <a:lstStyle/>
          <a:p>
            <a:r>
              <a:rPr lang="de-CH" sz="1100" spc="20" dirty="0" smtClean="0"/>
              <a:t>Modernisierung Landwirtschaft </a:t>
            </a:r>
          </a:p>
          <a:p>
            <a:r>
              <a:rPr lang="de-CH" sz="1100" spc="20" dirty="0" smtClean="0"/>
              <a:t>Lebensreformbewegung</a:t>
            </a:r>
            <a:endParaRPr lang="de-CH" sz="1100" spc="20" dirty="0"/>
          </a:p>
        </p:txBody>
      </p:sp>
      <p:sp>
        <p:nvSpPr>
          <p:cNvPr id="44" name="Textfeld 43"/>
          <p:cNvSpPr txBox="1"/>
          <p:nvPr/>
        </p:nvSpPr>
        <p:spPr>
          <a:xfrm>
            <a:off x="2537809" y="4845060"/>
            <a:ext cx="1818167" cy="600164"/>
          </a:xfrm>
          <a:prstGeom prst="rect">
            <a:avLst/>
          </a:prstGeom>
          <a:solidFill>
            <a:schemeClr val="bg2">
              <a:lumMod val="90000"/>
            </a:schemeClr>
          </a:solidFill>
          <a:ln>
            <a:noFill/>
          </a:ln>
        </p:spPr>
        <p:txBody>
          <a:bodyPr wrap="square" rtlCol="0">
            <a:spAutoFit/>
          </a:bodyPr>
          <a:lstStyle/>
          <a:p>
            <a:r>
              <a:rPr lang="de-CH" sz="1100" spc="20" dirty="0" smtClean="0"/>
              <a:t>Intensivierung, Mechani-sierung, steigendes Umweltbewusstsein</a:t>
            </a:r>
            <a:endParaRPr lang="de-CH" sz="1100" spc="20" dirty="0"/>
          </a:p>
        </p:txBody>
      </p:sp>
      <p:sp>
        <p:nvSpPr>
          <p:cNvPr id="48" name="Textfeld 47"/>
          <p:cNvSpPr txBox="1"/>
          <p:nvPr/>
        </p:nvSpPr>
        <p:spPr>
          <a:xfrm>
            <a:off x="6170460" y="4860957"/>
            <a:ext cx="626023" cy="592470"/>
          </a:xfrm>
          <a:prstGeom prst="rect">
            <a:avLst/>
          </a:prstGeom>
          <a:solidFill>
            <a:schemeClr val="bg2">
              <a:lumMod val="90000"/>
            </a:schemeClr>
          </a:solidFill>
          <a:ln>
            <a:noFill/>
          </a:ln>
        </p:spPr>
        <p:txBody>
          <a:bodyPr wrap="square" rtlCol="0">
            <a:spAutoFit/>
          </a:bodyPr>
          <a:lstStyle/>
          <a:p>
            <a:r>
              <a:rPr lang="de-CH" sz="1100" spc="20" dirty="0" smtClean="0"/>
              <a:t>Agrar-reform</a:t>
            </a:r>
          </a:p>
          <a:p>
            <a:endParaRPr lang="de-CH" sz="1050" spc="20" dirty="0"/>
          </a:p>
        </p:txBody>
      </p:sp>
    </p:spTree>
    <p:extLst>
      <p:ext uri="{BB962C8B-B14F-4D97-AF65-F5344CB8AC3E}">
        <p14:creationId xmlns:p14="http://schemas.microsoft.com/office/powerpoint/2010/main" val="262165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lstStyle/>
          <a:p>
            <a:r>
              <a:rPr lang="de-CH" dirty="0" smtClean="0"/>
              <a:t>Übersicht: politische Verankerung von Bio</a:t>
            </a:r>
            <a:endParaRPr lang="de-CH" dirty="0"/>
          </a:p>
        </p:txBody>
      </p:sp>
      <p:sp>
        <p:nvSpPr>
          <p:cNvPr id="4" name="Inhaltsplatzhalter 3"/>
          <p:cNvSpPr>
            <a:spLocks noGrp="1"/>
          </p:cNvSpPr>
          <p:nvPr>
            <p:ph idx="12"/>
          </p:nvPr>
        </p:nvSpPr>
        <p:spPr/>
        <p:txBody>
          <a:bodyPr>
            <a:normAutofit/>
          </a:bodyPr>
          <a:lstStyle/>
          <a:p>
            <a:r>
              <a:rPr lang="de-CH" dirty="0" smtClean="0"/>
              <a:t>Anerkennung der Biorichtlinien bringt gesetzl. Schutz</a:t>
            </a:r>
            <a:endParaRPr lang="de-CH" dirty="0"/>
          </a:p>
        </p:txBody>
      </p:sp>
      <p:sp>
        <p:nvSpPr>
          <p:cNvPr id="20" name="Inhaltsplatzhalter 19"/>
          <p:cNvSpPr>
            <a:spLocks noGrp="1"/>
          </p:cNvSpPr>
          <p:nvPr>
            <p:ph idx="14"/>
          </p:nvPr>
        </p:nvSpPr>
        <p:spPr>
          <a:xfrm>
            <a:off x="628650" y="6102208"/>
            <a:ext cx="7886700" cy="279120"/>
          </a:xfrm>
        </p:spPr>
        <p:txBody>
          <a:bodyPr/>
          <a:lstStyle/>
          <a:p>
            <a:r>
              <a:rPr lang="de-CH" dirty="0" smtClean="0"/>
              <a:t>Bild: FiBL</a:t>
            </a:r>
            <a:endParaRPr lang="de-CH" dirty="0"/>
          </a:p>
        </p:txBody>
      </p:sp>
      <p:sp>
        <p:nvSpPr>
          <p:cNvPr id="23" name="Inhaltsplatzhalter 22"/>
          <p:cNvSpPr>
            <a:spLocks noGrp="1"/>
          </p:cNvSpPr>
          <p:nvPr>
            <p:ph sz="quarter" idx="80"/>
          </p:nvPr>
        </p:nvSpPr>
        <p:spPr>
          <a:xfrm>
            <a:off x="5292080" y="1587372"/>
            <a:ext cx="3223270" cy="1336165"/>
          </a:xfrm>
        </p:spPr>
        <p:txBody>
          <a:bodyPr/>
          <a:lstStyle/>
          <a:p>
            <a:r>
              <a:rPr lang="de-CH" dirty="0"/>
              <a:t>p</a:t>
            </a:r>
            <a:r>
              <a:rPr lang="de-CH" dirty="0" smtClean="0"/>
              <a:t>rivatrechtlich</a:t>
            </a:r>
          </a:p>
          <a:p>
            <a:pPr lvl="1"/>
            <a:r>
              <a:rPr lang="de-CH" dirty="0" smtClean="0"/>
              <a:t>private Biorichtlinien für </a:t>
            </a:r>
            <a:r>
              <a:rPr lang="de-CH" dirty="0"/>
              <a:t>Schweizer Produkte über Mindestanforderungen der CH-Bioverordnung hinaus</a:t>
            </a:r>
          </a:p>
          <a:p>
            <a:endParaRPr lang="de-CH" dirty="0"/>
          </a:p>
        </p:txBody>
      </p:sp>
      <p:sp>
        <p:nvSpPr>
          <p:cNvPr id="26" name="Inhaltsplatzhalter 25"/>
          <p:cNvSpPr>
            <a:spLocks noGrp="1"/>
          </p:cNvSpPr>
          <p:nvPr>
            <p:ph sz="quarter" idx="83"/>
          </p:nvPr>
        </p:nvSpPr>
        <p:spPr>
          <a:xfrm>
            <a:off x="5292080" y="3015565"/>
            <a:ext cx="3223270" cy="1336165"/>
          </a:xfrm>
        </p:spPr>
        <p:txBody>
          <a:bodyPr/>
          <a:lstStyle/>
          <a:p>
            <a:r>
              <a:rPr lang="de-CH" dirty="0" smtClean="0"/>
              <a:t>staatlich</a:t>
            </a:r>
          </a:p>
          <a:p>
            <a:pPr lvl="1"/>
            <a:r>
              <a:rPr lang="de-CH" dirty="0" smtClean="0"/>
              <a:t>EU-Bioverordnung und </a:t>
            </a:r>
            <a:br>
              <a:rPr lang="de-CH" dirty="0" smtClean="0"/>
            </a:br>
            <a:r>
              <a:rPr lang="de-CH" dirty="0" smtClean="0"/>
              <a:t>CH-Bioverordnung sind fast gleichwertig</a:t>
            </a:r>
            <a:endParaRPr lang="de-CH" dirty="0"/>
          </a:p>
        </p:txBody>
      </p:sp>
      <p:sp>
        <p:nvSpPr>
          <p:cNvPr id="29" name="Inhaltsplatzhalter 28"/>
          <p:cNvSpPr>
            <a:spLocks noGrp="1"/>
          </p:cNvSpPr>
          <p:nvPr>
            <p:ph sz="quarter" idx="86"/>
          </p:nvPr>
        </p:nvSpPr>
        <p:spPr>
          <a:xfrm>
            <a:off x="5292080" y="4451304"/>
            <a:ext cx="3223270" cy="1336165"/>
          </a:xfrm>
        </p:spPr>
        <p:txBody>
          <a:bodyPr/>
          <a:lstStyle/>
          <a:p>
            <a:r>
              <a:rPr lang="de-CH" dirty="0"/>
              <a:t>i</a:t>
            </a:r>
            <a:r>
              <a:rPr lang="de-CH" dirty="0" smtClean="0"/>
              <a:t>nternational </a:t>
            </a:r>
          </a:p>
          <a:p>
            <a:pPr lvl="1"/>
            <a:r>
              <a:rPr lang="de-CH" dirty="0" smtClean="0"/>
              <a:t>Codex al.: lebensmittel-rechtliche Bestimmungen </a:t>
            </a:r>
            <a:br>
              <a:rPr lang="de-CH" dirty="0" smtClean="0"/>
            </a:br>
            <a:r>
              <a:rPr lang="de-CH" dirty="0" smtClean="0"/>
              <a:t>in Mitgliedsstaaten</a:t>
            </a:r>
          </a:p>
          <a:p>
            <a:pPr lvl="1"/>
            <a:r>
              <a:rPr lang="de-CH" dirty="0" smtClean="0"/>
              <a:t>IFOAM: int. Biorichtlinien</a:t>
            </a:r>
            <a:endParaRPr lang="de-CH" dirty="0"/>
          </a:p>
        </p:txBody>
      </p:sp>
      <p:sp>
        <p:nvSpPr>
          <p:cNvPr id="32" name="Textfeld 31"/>
          <p:cNvSpPr txBox="1"/>
          <p:nvPr/>
        </p:nvSpPr>
        <p:spPr>
          <a:xfrm>
            <a:off x="1187624" y="1708588"/>
            <a:ext cx="3312368" cy="720000"/>
          </a:xfrm>
          <a:prstGeom prst="rect">
            <a:avLst/>
          </a:prstGeom>
          <a:solidFill>
            <a:schemeClr val="bg2">
              <a:lumMod val="90000"/>
            </a:schemeClr>
          </a:solidFill>
          <a:ln w="12700">
            <a:noFill/>
          </a:ln>
        </p:spPr>
        <p:txBody>
          <a:bodyPr wrap="square" rtlCol="0" anchor="ctr">
            <a:spAutoFit/>
          </a:bodyPr>
          <a:lstStyle/>
          <a:p>
            <a:r>
              <a:rPr lang="de-CH" sz="1600" dirty="0" smtClean="0"/>
              <a:t>Private Richtlinien</a:t>
            </a:r>
          </a:p>
          <a:p>
            <a:r>
              <a:rPr lang="de-CH" sz="1600" dirty="0" smtClean="0"/>
              <a:t>(Demeter 1954, Bio Suisse 1980)</a:t>
            </a:r>
          </a:p>
        </p:txBody>
      </p:sp>
      <p:sp>
        <p:nvSpPr>
          <p:cNvPr id="35" name="Textfeld 34"/>
          <p:cNvSpPr txBox="1"/>
          <p:nvPr/>
        </p:nvSpPr>
        <p:spPr>
          <a:xfrm>
            <a:off x="3060048" y="4720308"/>
            <a:ext cx="1944000" cy="584775"/>
          </a:xfrm>
          <a:prstGeom prst="rect">
            <a:avLst/>
          </a:prstGeom>
          <a:solidFill>
            <a:schemeClr val="bg2">
              <a:lumMod val="90000"/>
            </a:schemeClr>
          </a:solidFill>
          <a:ln w="12700">
            <a:noFill/>
          </a:ln>
        </p:spPr>
        <p:txBody>
          <a:bodyPr wrap="square" rtlCol="0" anchor="ctr">
            <a:spAutoFit/>
          </a:bodyPr>
          <a:lstStyle/>
          <a:p>
            <a:r>
              <a:rPr lang="de-CH" sz="1600" dirty="0"/>
              <a:t>Codex alimentarius </a:t>
            </a:r>
          </a:p>
          <a:p>
            <a:r>
              <a:rPr lang="de-CH" sz="1600" dirty="0"/>
              <a:t>(FAO,WHO 1962) </a:t>
            </a:r>
          </a:p>
        </p:txBody>
      </p:sp>
      <p:sp>
        <p:nvSpPr>
          <p:cNvPr id="36" name="Textfeld 35"/>
          <p:cNvSpPr txBox="1"/>
          <p:nvPr/>
        </p:nvSpPr>
        <p:spPr>
          <a:xfrm>
            <a:off x="3060048" y="3180642"/>
            <a:ext cx="1944000" cy="720000"/>
          </a:xfrm>
          <a:prstGeom prst="rect">
            <a:avLst/>
          </a:prstGeom>
          <a:solidFill>
            <a:schemeClr val="bg2">
              <a:lumMod val="90000"/>
            </a:schemeClr>
          </a:solidFill>
          <a:ln w="12700">
            <a:noFill/>
          </a:ln>
        </p:spPr>
        <p:txBody>
          <a:bodyPr wrap="square" rtlCol="0" anchor="ctr">
            <a:spAutoFit/>
          </a:bodyPr>
          <a:lstStyle/>
          <a:p>
            <a:r>
              <a:rPr lang="de-CH" sz="1600" dirty="0" smtClean="0"/>
              <a:t>CH-Bioverordnung (1997)</a:t>
            </a:r>
            <a:endParaRPr lang="de-CH" sz="1600" dirty="0"/>
          </a:p>
        </p:txBody>
      </p:sp>
      <p:sp>
        <p:nvSpPr>
          <p:cNvPr id="37" name="Textfeld 36"/>
          <p:cNvSpPr txBox="1"/>
          <p:nvPr/>
        </p:nvSpPr>
        <p:spPr>
          <a:xfrm>
            <a:off x="615142" y="3180642"/>
            <a:ext cx="1944000" cy="720000"/>
          </a:xfrm>
          <a:prstGeom prst="rect">
            <a:avLst/>
          </a:prstGeom>
          <a:solidFill>
            <a:schemeClr val="bg2">
              <a:lumMod val="90000"/>
            </a:schemeClr>
          </a:solidFill>
          <a:ln w="12700">
            <a:noFill/>
          </a:ln>
        </p:spPr>
        <p:txBody>
          <a:bodyPr wrap="square" rtlCol="0" anchor="ctr">
            <a:spAutoFit/>
          </a:bodyPr>
          <a:lstStyle/>
          <a:p>
            <a:r>
              <a:rPr lang="de-CH" sz="1600" dirty="0" smtClean="0"/>
              <a:t>EU-Bioverordnung (1991)</a:t>
            </a:r>
          </a:p>
        </p:txBody>
      </p:sp>
      <p:sp>
        <p:nvSpPr>
          <p:cNvPr id="38" name="Textfeld 37"/>
          <p:cNvSpPr txBox="1"/>
          <p:nvPr/>
        </p:nvSpPr>
        <p:spPr>
          <a:xfrm>
            <a:off x="615142" y="4652695"/>
            <a:ext cx="1944000" cy="720000"/>
          </a:xfrm>
          <a:prstGeom prst="rect">
            <a:avLst/>
          </a:prstGeom>
          <a:solidFill>
            <a:schemeClr val="bg2">
              <a:lumMod val="90000"/>
            </a:schemeClr>
          </a:solidFill>
          <a:ln w="12700">
            <a:noFill/>
          </a:ln>
        </p:spPr>
        <p:txBody>
          <a:bodyPr wrap="square" rtlCol="0" anchor="ctr">
            <a:spAutoFit/>
          </a:bodyPr>
          <a:lstStyle/>
          <a:p>
            <a:r>
              <a:rPr lang="de-CH" sz="1600" dirty="0"/>
              <a:t>IFOAM Richtlinien</a:t>
            </a:r>
          </a:p>
          <a:p>
            <a:r>
              <a:rPr lang="de-CH" sz="1600" dirty="0"/>
              <a:t>(IFOAM 1980)</a:t>
            </a:r>
          </a:p>
        </p:txBody>
      </p:sp>
      <p:cxnSp>
        <p:nvCxnSpPr>
          <p:cNvPr id="40" name="Gerade Verbindung mit Pfeil 39"/>
          <p:cNvCxnSpPr>
            <a:stCxn id="37" idx="3"/>
            <a:endCxn id="36" idx="1"/>
          </p:cNvCxnSpPr>
          <p:nvPr/>
        </p:nvCxnSpPr>
        <p:spPr>
          <a:xfrm>
            <a:off x="2559142" y="3540642"/>
            <a:ext cx="504000" cy="0"/>
          </a:xfrm>
          <a:prstGeom prst="straightConnector1">
            <a:avLst/>
          </a:prstGeom>
          <a:ln w="50800">
            <a:solidFill>
              <a:srgbClr val="3997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2559141" y="5000027"/>
            <a:ext cx="504000" cy="0"/>
          </a:xfrm>
          <a:prstGeom prst="straightConnector1">
            <a:avLst/>
          </a:prstGeom>
          <a:ln w="50800">
            <a:solidFill>
              <a:srgbClr val="3997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V="1">
            <a:off x="1691680" y="3920027"/>
            <a:ext cx="0" cy="720000"/>
          </a:xfrm>
          <a:prstGeom prst="straightConnector1">
            <a:avLst/>
          </a:prstGeom>
          <a:ln w="50800">
            <a:solidFill>
              <a:srgbClr val="39977A"/>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V="1">
            <a:off x="3347864" y="2460642"/>
            <a:ext cx="0" cy="720000"/>
          </a:xfrm>
          <a:prstGeom prst="straightConnector1">
            <a:avLst/>
          </a:prstGeom>
          <a:ln w="50800">
            <a:solidFill>
              <a:srgbClr val="3997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Übersicht: Agrarsysteme im Vergleich</a:t>
            </a:r>
            <a:endParaRPr lang="de-CH" dirty="0"/>
          </a:p>
        </p:txBody>
      </p:sp>
      <p:sp>
        <p:nvSpPr>
          <p:cNvPr id="3" name="Inhaltsplatzhalter 2"/>
          <p:cNvSpPr>
            <a:spLocks noGrp="1"/>
          </p:cNvSpPr>
          <p:nvPr>
            <p:ph idx="12"/>
          </p:nvPr>
        </p:nvSpPr>
        <p:spPr/>
        <p:txBody>
          <a:bodyPr>
            <a:normAutofit/>
          </a:bodyPr>
          <a:lstStyle/>
          <a:p>
            <a:r>
              <a:rPr lang="de-CH" dirty="0" smtClean="0"/>
              <a:t>Zeitliche Entwicklung und Ökologisierungsgrad</a:t>
            </a:r>
            <a:endParaRPr lang="de-CH" dirty="0"/>
          </a:p>
        </p:txBody>
      </p:sp>
      <p:sp>
        <p:nvSpPr>
          <p:cNvPr id="4" name="Inhaltsplatzhalter 3"/>
          <p:cNvSpPr>
            <a:spLocks noGrp="1"/>
          </p:cNvSpPr>
          <p:nvPr>
            <p:ph idx="14"/>
          </p:nvPr>
        </p:nvSpPr>
        <p:spPr>
          <a:xfrm>
            <a:off x="628650" y="6107276"/>
            <a:ext cx="6648847" cy="266369"/>
          </a:xfrm>
        </p:spPr>
        <p:txBody>
          <a:bodyPr/>
          <a:lstStyle/>
          <a:p>
            <a:r>
              <a:rPr lang="de-CH" dirty="0" smtClean="0"/>
              <a:t>Bild: «Biologischer Landbau» LmZ (O. Schmid, R. Obrist)</a:t>
            </a:r>
            <a:endParaRPr lang="de-CH" dirty="0"/>
          </a:p>
        </p:txBody>
      </p:sp>
      <p:pic>
        <p:nvPicPr>
          <p:cNvPr id="8" name="Inhaltsplatzhalter 7"/>
          <p:cNvPicPr>
            <a:picLocks noGrp="1" noChangeAspect="1"/>
          </p:cNvPicPr>
          <p:nvPr>
            <p:ph sz="quarter" idx="17"/>
          </p:nvPr>
        </p:nvPicPr>
        <p:blipFill>
          <a:blip r:embed="rId2"/>
          <a:stretch>
            <a:fillRect/>
          </a:stretch>
        </p:blipFill>
        <p:spPr>
          <a:xfrm>
            <a:off x="755576" y="1571625"/>
            <a:ext cx="6521921" cy="4248150"/>
          </a:xfrm>
          <a:prstGeom prst="rect">
            <a:avLst/>
          </a:prstGeom>
        </p:spPr>
      </p:pic>
    </p:spTree>
    <p:extLst>
      <p:ext uri="{BB962C8B-B14F-4D97-AF65-F5344CB8AC3E}">
        <p14:creationId xmlns:p14="http://schemas.microsoft.com/office/powerpoint/2010/main" val="85649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Mit Bio zu einer modernen nachhaltigen Landwirtschaft</a:t>
            </a:r>
            <a:endParaRPr lang="de-CH" dirty="0"/>
          </a:p>
        </p:txBody>
      </p:sp>
      <p:sp>
        <p:nvSpPr>
          <p:cNvPr id="4" name="Inhaltsplatzhalter 3"/>
          <p:cNvSpPr>
            <a:spLocks noGrp="1"/>
          </p:cNvSpPr>
          <p:nvPr>
            <p:ph idx="14"/>
          </p:nvPr>
        </p:nvSpPr>
        <p:spPr>
          <a:xfrm>
            <a:off x="628650" y="6093296"/>
            <a:ext cx="7886700" cy="279120"/>
          </a:xfrm>
        </p:spPr>
        <p:txBody>
          <a:bodyPr/>
          <a:lstStyle/>
          <a:p>
            <a:r>
              <a:rPr lang="de-CH" dirty="0" smtClean="0"/>
              <a:t>Quelle: Diskussionspapier Bio </a:t>
            </a:r>
            <a:r>
              <a:rPr lang="de-CH" spc="0" dirty="0" smtClean="0"/>
              <a:t>3.0</a:t>
            </a:r>
            <a:r>
              <a:rPr lang="de-CH" dirty="0" smtClean="0"/>
              <a:t> (Niggli et al., 2015)</a:t>
            </a:r>
            <a:endParaRPr lang="de-CH" dirty="0"/>
          </a:p>
        </p:txBody>
      </p:sp>
      <p:sp>
        <p:nvSpPr>
          <p:cNvPr id="5" name="Inhaltsplatzhalter 4"/>
          <p:cNvSpPr>
            <a:spLocks noGrp="1"/>
          </p:cNvSpPr>
          <p:nvPr>
            <p:ph sz="quarter" idx="83"/>
          </p:nvPr>
        </p:nvSpPr>
        <p:spPr>
          <a:xfrm>
            <a:off x="621896" y="2967997"/>
            <a:ext cx="7893454" cy="2672044"/>
          </a:xfrm>
        </p:spPr>
        <p:txBody>
          <a:bodyPr/>
          <a:lstStyle/>
          <a:p>
            <a:r>
              <a:rPr lang="de-CH" dirty="0" smtClean="0"/>
              <a:t>Bio/Organic </a:t>
            </a:r>
            <a:r>
              <a:rPr lang="de-CH" spc="-50" dirty="0" smtClean="0"/>
              <a:t>3.0</a:t>
            </a:r>
            <a:r>
              <a:rPr lang="de-CH" dirty="0" smtClean="0"/>
              <a:t> </a:t>
            </a:r>
          </a:p>
          <a:p>
            <a:pPr lvl="1"/>
            <a:r>
              <a:rPr lang="de-CH" dirty="0" smtClean="0"/>
              <a:t>Ist ein Diskussionspapier für die zukünftige Entwicklung der Biobewegung </a:t>
            </a:r>
          </a:p>
          <a:p>
            <a:pPr lvl="1"/>
            <a:r>
              <a:rPr lang="de-CH" dirty="0" smtClean="0"/>
              <a:t>Ist die 3. Phase der Biobewegung (siehe nächste Folie)</a:t>
            </a:r>
          </a:p>
          <a:p>
            <a:pPr lvl="1"/>
            <a:endParaRPr lang="de-CH" dirty="0"/>
          </a:p>
          <a:p>
            <a:pPr lvl="1"/>
            <a:endParaRPr lang="de-CH" dirty="0"/>
          </a:p>
          <a:p>
            <a:r>
              <a:rPr lang="de-CH" dirty="0" smtClean="0"/>
              <a:t>Wer </a:t>
            </a:r>
          </a:p>
          <a:p>
            <a:pPr lvl="1"/>
            <a:r>
              <a:rPr lang="de-CH" dirty="0" smtClean="0"/>
              <a:t>IFOAM </a:t>
            </a:r>
          </a:p>
          <a:p>
            <a:pPr lvl="1"/>
            <a:r>
              <a:rPr lang="de-CH" dirty="0" smtClean="0"/>
              <a:t>Bioland, Naturland, Bio Suisse, Bio Austria (alle Verbände &gt; 28’000 Mitglieder)</a:t>
            </a:r>
          </a:p>
          <a:p>
            <a:pPr lvl="1"/>
            <a:r>
              <a:rPr lang="de-CH" dirty="0" smtClean="0"/>
              <a:t>Forschungsinstitut für biologischen Landbau FiBL (D, A, CH)</a:t>
            </a:r>
          </a:p>
        </p:txBody>
      </p:sp>
      <p:sp>
        <p:nvSpPr>
          <p:cNvPr id="7" name="Inhaltsplatzhalter 6"/>
          <p:cNvSpPr>
            <a:spLocks noGrp="1"/>
          </p:cNvSpPr>
          <p:nvPr>
            <p:ph sz="quarter" idx="85"/>
          </p:nvPr>
        </p:nvSpPr>
        <p:spPr/>
        <p:txBody>
          <a:bodyPr/>
          <a:lstStyle/>
          <a:p>
            <a:r>
              <a:rPr lang="de-CH" dirty="0"/>
              <a:t>Ziele </a:t>
            </a:r>
          </a:p>
          <a:p>
            <a:pPr lvl="1"/>
            <a:r>
              <a:rPr lang="de-CH" dirty="0"/>
              <a:t>Weiterentwicklung des </a:t>
            </a:r>
            <a:r>
              <a:rPr lang="de-CH" dirty="0" smtClean="0"/>
              <a:t>Biolandbaus ab 2015</a:t>
            </a:r>
            <a:endParaRPr lang="de-CH" dirty="0"/>
          </a:p>
          <a:p>
            <a:endParaRPr lang="de-CH" dirty="0"/>
          </a:p>
        </p:txBody>
      </p:sp>
      <p:pic>
        <p:nvPicPr>
          <p:cNvPr id="9" name="Inhaltsplatzhalter 8"/>
          <p:cNvPicPr>
            <a:picLocks noGrp="1" noChangeAspect="1"/>
          </p:cNvPicPr>
          <p:nvPr>
            <p:ph sz="quarter" idx="86"/>
          </p:nvPr>
        </p:nvPicPr>
        <p:blipFill>
          <a:blip r:embed="rId2"/>
          <a:stretch>
            <a:fillRect/>
          </a:stretch>
        </p:blipFill>
        <p:spPr>
          <a:xfrm>
            <a:off x="5247586" y="1555750"/>
            <a:ext cx="2663615" cy="1335088"/>
          </a:xfrm>
          <a:prstGeom prst="rect">
            <a:avLst/>
          </a:prstGeom>
        </p:spPr>
      </p:pic>
    </p:spTree>
    <p:extLst>
      <p:ext uri="{BB962C8B-B14F-4D97-AF65-F5344CB8AC3E}">
        <p14:creationId xmlns:p14="http://schemas.microsoft.com/office/powerpoint/2010/main" val="253987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Entwicklungsphasen der biologischen Landwirtschaft</a:t>
            </a:r>
            <a:endParaRPr lang="de-CH" dirty="0"/>
          </a:p>
        </p:txBody>
      </p:sp>
      <p:sp>
        <p:nvSpPr>
          <p:cNvPr id="4" name="Inhaltsplatzhalter 3"/>
          <p:cNvSpPr>
            <a:spLocks noGrp="1"/>
          </p:cNvSpPr>
          <p:nvPr>
            <p:ph idx="14"/>
          </p:nvPr>
        </p:nvSpPr>
        <p:spPr/>
        <p:txBody>
          <a:bodyPr/>
          <a:lstStyle/>
          <a:p>
            <a:r>
              <a:rPr lang="de-CH" dirty="0"/>
              <a:t>Quelle: Diskussionspapier Bio </a:t>
            </a:r>
            <a:r>
              <a:rPr lang="de-CH" spc="0" dirty="0"/>
              <a:t>3.0</a:t>
            </a:r>
            <a:r>
              <a:rPr lang="de-CH" dirty="0"/>
              <a:t> (Niggli et al., 2015)</a:t>
            </a:r>
          </a:p>
        </p:txBody>
      </p:sp>
      <p:graphicFrame>
        <p:nvGraphicFramePr>
          <p:cNvPr id="18" name="Inhaltsplatzhalter 17"/>
          <p:cNvGraphicFramePr>
            <a:graphicFrameLocks noGrp="1"/>
          </p:cNvGraphicFramePr>
          <p:nvPr>
            <p:ph sz="quarter" idx="79"/>
            <p:extLst>
              <p:ext uri="{D42A27DB-BD31-4B8C-83A1-F6EECF244321}">
                <p14:modId xmlns:p14="http://schemas.microsoft.com/office/powerpoint/2010/main" val="1636076053"/>
              </p:ext>
            </p:extLst>
          </p:nvPr>
        </p:nvGraphicFramePr>
        <p:xfrm>
          <a:off x="605204" y="1562017"/>
          <a:ext cx="2526634" cy="4233639"/>
        </p:xfrm>
        <a:graphic>
          <a:graphicData uri="http://schemas.openxmlformats.org/drawingml/2006/table">
            <a:tbl>
              <a:tblPr firstRow="1" bandRow="1">
                <a:tableStyleId>{93296810-A885-4BE3-A3E7-6D5BEEA58F35}</a:tableStyleId>
              </a:tblPr>
              <a:tblGrid>
                <a:gridCol w="2526634"/>
              </a:tblGrid>
              <a:tr h="884043">
                <a:tc>
                  <a:txBody>
                    <a:bodyPr/>
                    <a:lstStyle/>
                    <a:p>
                      <a:pPr algn="ctr">
                        <a:lnSpc>
                          <a:spcPct val="110000"/>
                        </a:lnSpc>
                      </a:pPr>
                      <a:r>
                        <a:rPr lang="de-CH" sz="1800" dirty="0" smtClean="0">
                          <a:solidFill>
                            <a:schemeClr val="tx1"/>
                          </a:solidFill>
                        </a:rPr>
                        <a:t>Bio 1.0</a:t>
                      </a:r>
                    </a:p>
                    <a:p>
                      <a:pPr algn="ctr">
                        <a:lnSpc>
                          <a:spcPct val="110000"/>
                        </a:lnSpc>
                      </a:pPr>
                      <a:r>
                        <a:rPr lang="de-CH" sz="1200" b="0" i="1" dirty="0" smtClean="0">
                          <a:solidFill>
                            <a:schemeClr val="tx1"/>
                          </a:solidFill>
                          <a:latin typeface="+mn-lt"/>
                        </a:rPr>
                        <a:t>Organic</a:t>
                      </a:r>
                      <a:r>
                        <a:rPr lang="de-CH" sz="1200" b="0" i="1" baseline="0" dirty="0" smtClean="0">
                          <a:solidFill>
                            <a:schemeClr val="tx1"/>
                          </a:solidFill>
                          <a:latin typeface="+mn-lt"/>
                        </a:rPr>
                        <a:t> 1.0</a:t>
                      </a:r>
                      <a:endParaRPr lang="de-CH" sz="1200" b="0" i="1"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lnSpc>
                          <a:spcPct val="110000"/>
                        </a:lnSpc>
                      </a:pPr>
                      <a:r>
                        <a:rPr lang="de-CH" sz="1200" spc="20" dirty="0" smtClean="0">
                          <a:solidFill>
                            <a:schemeClr val="tx1"/>
                          </a:solidFill>
                        </a:rPr>
                        <a:t>Eine Idee wird geboren</a:t>
                      </a: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lnSpc>
                          <a:spcPct val="110000"/>
                        </a:lnSpc>
                      </a:pPr>
                      <a:r>
                        <a:rPr lang="de-CH" sz="1200" b="1" spc="20" dirty="0" smtClean="0">
                          <a:solidFill>
                            <a:schemeClr val="tx1"/>
                          </a:solidFill>
                        </a:rPr>
                        <a:t>1900 bis 1970</a:t>
                      </a:r>
                      <a:endParaRPr lang="de-CH" sz="1200" b="1"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lnSpc>
                          <a:spcPct val="110000"/>
                        </a:lnSpc>
                      </a:pPr>
                      <a:r>
                        <a:rPr lang="de-CH" sz="1200" spc="20" dirty="0" smtClean="0">
                          <a:solidFill>
                            <a:schemeClr val="tx1"/>
                          </a:solidFill>
                        </a:rPr>
                        <a:t>Zurück zur Natur.</a:t>
                      </a:r>
                    </a:p>
                    <a:p>
                      <a:pPr algn="ctr">
                        <a:lnSpc>
                          <a:spcPct val="110000"/>
                        </a:lnSpc>
                      </a:pPr>
                      <a:r>
                        <a:rPr lang="de-CH" sz="1200" spc="20" dirty="0" smtClean="0">
                          <a:solidFill>
                            <a:schemeClr val="tx1"/>
                          </a:solidFill>
                        </a:rPr>
                        <a:t>Lebensreform.</a:t>
                      </a:r>
                    </a:p>
                    <a:p>
                      <a:pPr algn="ctr">
                        <a:lnSpc>
                          <a:spcPct val="110000"/>
                        </a:lnSpc>
                      </a:pPr>
                      <a:r>
                        <a:rPr lang="de-CH" sz="1200" spc="20" dirty="0" smtClean="0">
                          <a:solidFill>
                            <a:schemeClr val="tx1"/>
                          </a:solidFill>
                        </a:rPr>
                        <a:t>Der Landwirtschaftliche Kurs.</a:t>
                      </a:r>
                    </a:p>
                    <a:p>
                      <a:pPr algn="ctr">
                        <a:lnSpc>
                          <a:spcPct val="110000"/>
                        </a:lnSpc>
                      </a:pPr>
                      <a:r>
                        <a:rPr lang="de-CH" sz="1200" spc="20" dirty="0" smtClean="0">
                          <a:solidFill>
                            <a:schemeClr val="tx1"/>
                          </a:solidFill>
                        </a:rPr>
                        <a:t>Organisch-biologischer Landbau.</a:t>
                      </a:r>
                    </a:p>
                    <a:p>
                      <a:pPr algn="ctr">
                        <a:lnSpc>
                          <a:spcPct val="110000"/>
                        </a:lnSpc>
                      </a:pPr>
                      <a:r>
                        <a:rPr lang="de-CH" sz="1200" spc="20" dirty="0" smtClean="0">
                          <a:solidFill>
                            <a:schemeClr val="tx1"/>
                          </a:solidFill>
                        </a:rPr>
                        <a:t>Die Grenzen des Wachstums.</a:t>
                      </a:r>
                    </a:p>
                    <a:p>
                      <a:pPr algn="ctr">
                        <a:lnSpc>
                          <a:spcPct val="110000"/>
                        </a:lnSpc>
                      </a:pP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2" name="Inhaltsplatzhalter 21"/>
          <p:cNvGraphicFramePr>
            <a:graphicFrameLocks noGrp="1"/>
          </p:cNvGraphicFramePr>
          <p:nvPr>
            <p:ph sz="quarter" idx="80"/>
            <p:extLst>
              <p:ext uri="{D42A27DB-BD31-4B8C-83A1-F6EECF244321}">
                <p14:modId xmlns:p14="http://schemas.microsoft.com/office/powerpoint/2010/main" val="4286046362"/>
              </p:ext>
            </p:extLst>
          </p:nvPr>
        </p:nvGraphicFramePr>
        <p:xfrm>
          <a:off x="5988716" y="1562017"/>
          <a:ext cx="2526634" cy="4233639"/>
        </p:xfrm>
        <a:graphic>
          <a:graphicData uri="http://schemas.openxmlformats.org/drawingml/2006/table">
            <a:tbl>
              <a:tblPr firstRow="1" bandRow="1">
                <a:tableStyleId>{93296810-A885-4BE3-A3E7-6D5BEEA58F35}</a:tableStyleId>
              </a:tblPr>
              <a:tblGrid>
                <a:gridCol w="2526634"/>
              </a:tblGrid>
              <a:tr h="884043">
                <a:tc>
                  <a:txBody>
                    <a:bodyPr/>
                    <a:lstStyle/>
                    <a:p>
                      <a:pPr algn="ctr">
                        <a:lnSpc>
                          <a:spcPct val="110000"/>
                        </a:lnSpc>
                      </a:pPr>
                      <a:r>
                        <a:rPr lang="de-CH" sz="1800" b="1" kern="1200" dirty="0" smtClean="0">
                          <a:solidFill>
                            <a:schemeClr val="tx1"/>
                          </a:solidFill>
                          <a:latin typeface="+mn-lt"/>
                          <a:ea typeface="+mn-ea"/>
                          <a:cs typeface="+mn-cs"/>
                        </a:rPr>
                        <a:t>Bio 3.0</a:t>
                      </a:r>
                    </a:p>
                    <a:p>
                      <a:pPr marL="0" marR="0" indent="0" algn="ctr" defTabSz="685800" rtl="0" eaLnBrk="1" fontAlgn="auto" latinLnBrk="0" hangingPunct="1">
                        <a:lnSpc>
                          <a:spcPct val="110000"/>
                        </a:lnSpc>
                        <a:spcBef>
                          <a:spcPts val="0"/>
                        </a:spcBef>
                        <a:spcAft>
                          <a:spcPts val="0"/>
                        </a:spcAft>
                        <a:buClrTx/>
                        <a:buSzTx/>
                        <a:buFontTx/>
                        <a:buNone/>
                        <a:tabLst/>
                        <a:defRPr/>
                      </a:pPr>
                      <a:r>
                        <a:rPr lang="de-CH" sz="1200" b="0" i="1" kern="1200" dirty="0" smtClean="0">
                          <a:solidFill>
                            <a:schemeClr val="tx1"/>
                          </a:solidFill>
                          <a:latin typeface="+mn-lt"/>
                          <a:ea typeface="+mn-ea"/>
                          <a:cs typeface="+mn-cs"/>
                        </a:rPr>
                        <a:t>Organic 3.0</a:t>
                      </a:r>
                    </a:p>
                    <a:p>
                      <a:pPr algn="ctr">
                        <a:lnSpc>
                          <a:spcPct val="110000"/>
                        </a:lnSpc>
                      </a:pPr>
                      <a:endParaRPr lang="de-CH"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lnSpc>
                          <a:spcPct val="110000"/>
                        </a:lnSpc>
                      </a:pPr>
                      <a:r>
                        <a:rPr lang="de-CH" sz="1200" spc="20" dirty="0" smtClean="0">
                          <a:solidFill>
                            <a:schemeClr val="tx1"/>
                          </a:solidFill>
                        </a:rPr>
                        <a:t>Garant für eine nachhaltige Landwirtschaft und Ernährung jenseits der Nische</a:t>
                      </a: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lnSpc>
                          <a:spcPct val="110000"/>
                        </a:lnSpc>
                      </a:pPr>
                      <a:r>
                        <a:rPr lang="de-CH" sz="1200" b="1" spc="20" dirty="0" smtClean="0">
                          <a:solidFill>
                            <a:schemeClr val="tx1"/>
                          </a:solidFill>
                        </a:rPr>
                        <a:t>2015 bis</a:t>
                      </a:r>
                      <a:endParaRPr lang="de-CH" sz="1200" b="1"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lnSpc>
                          <a:spcPct val="110000"/>
                        </a:lnSpc>
                      </a:pPr>
                      <a:r>
                        <a:rPr lang="de-CH" sz="1200" spc="20" dirty="0" smtClean="0">
                          <a:solidFill>
                            <a:schemeClr val="tx1"/>
                          </a:solidFill>
                        </a:rPr>
                        <a:t>Umfassende Innovationskultur.</a:t>
                      </a:r>
                    </a:p>
                    <a:p>
                      <a:pPr algn="ctr">
                        <a:lnSpc>
                          <a:spcPct val="110000"/>
                        </a:lnSpc>
                      </a:pPr>
                      <a:r>
                        <a:rPr lang="de-CH" sz="1200" spc="20" dirty="0" smtClean="0">
                          <a:solidFill>
                            <a:schemeClr val="tx1"/>
                          </a:solidFill>
                        </a:rPr>
                        <a:t>Ständige Verbesserung in</a:t>
                      </a:r>
                      <a:r>
                        <a:rPr lang="de-CH" sz="1200" spc="20" baseline="0" dirty="0" smtClean="0">
                          <a:solidFill>
                            <a:schemeClr val="tx1"/>
                          </a:solidFill>
                        </a:rPr>
                        <a:t> Richtung Beste Praxis.</a:t>
                      </a:r>
                    </a:p>
                    <a:p>
                      <a:pPr algn="ctr">
                        <a:lnSpc>
                          <a:spcPct val="110000"/>
                        </a:lnSpc>
                      </a:pPr>
                      <a:r>
                        <a:rPr lang="de-CH" sz="1200" spc="20" baseline="0" dirty="0" smtClean="0">
                          <a:solidFill>
                            <a:schemeClr val="tx1"/>
                          </a:solidFill>
                        </a:rPr>
                        <a:t>Transparente Integrität.</a:t>
                      </a:r>
                    </a:p>
                    <a:p>
                      <a:pPr algn="ctr">
                        <a:lnSpc>
                          <a:spcPct val="110000"/>
                        </a:lnSpc>
                      </a:pPr>
                      <a:r>
                        <a:rPr lang="de-CH" sz="1200" spc="20" baseline="0" dirty="0" smtClean="0">
                          <a:solidFill>
                            <a:schemeClr val="tx1"/>
                          </a:solidFill>
                        </a:rPr>
                        <a:t>Allianzen und Partnerschaften.</a:t>
                      </a: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2" name="Inhaltsplatzhalter 11"/>
          <p:cNvSpPr>
            <a:spLocks noGrp="1"/>
          </p:cNvSpPr>
          <p:nvPr>
            <p:ph sz="quarter" idx="82"/>
          </p:nvPr>
        </p:nvSpPr>
        <p:spPr/>
        <p:txBody>
          <a:bodyPr/>
          <a:lstStyle/>
          <a:p>
            <a:endParaRPr lang="de-CH" dirty="0"/>
          </a:p>
        </p:txBody>
      </p:sp>
      <p:sp>
        <p:nvSpPr>
          <p:cNvPr id="15" name="Inhaltsplatzhalter 14"/>
          <p:cNvSpPr>
            <a:spLocks noGrp="1"/>
          </p:cNvSpPr>
          <p:nvPr>
            <p:ph sz="quarter" idx="85"/>
          </p:nvPr>
        </p:nvSpPr>
        <p:spPr/>
        <p:txBody>
          <a:bodyPr/>
          <a:lstStyle/>
          <a:p>
            <a:endParaRPr lang="de-CH" dirty="0"/>
          </a:p>
        </p:txBody>
      </p:sp>
      <p:graphicFrame>
        <p:nvGraphicFramePr>
          <p:cNvPr id="21" name="Inhaltsplatzhalter 20"/>
          <p:cNvGraphicFramePr>
            <a:graphicFrameLocks noGrp="1"/>
          </p:cNvGraphicFramePr>
          <p:nvPr>
            <p:ph sz="quarter" idx="59"/>
            <p:extLst>
              <p:ext uri="{D42A27DB-BD31-4B8C-83A1-F6EECF244321}">
                <p14:modId xmlns:p14="http://schemas.microsoft.com/office/powerpoint/2010/main" val="1134180224"/>
              </p:ext>
            </p:extLst>
          </p:nvPr>
        </p:nvGraphicFramePr>
        <p:xfrm>
          <a:off x="3268348" y="1562017"/>
          <a:ext cx="2555246" cy="4233639"/>
        </p:xfrm>
        <a:graphic>
          <a:graphicData uri="http://schemas.openxmlformats.org/drawingml/2006/table">
            <a:tbl>
              <a:tblPr firstRow="1" bandRow="1">
                <a:tableStyleId>{93296810-A885-4BE3-A3E7-6D5BEEA58F35}</a:tableStyleId>
              </a:tblPr>
              <a:tblGrid>
                <a:gridCol w="2555246"/>
              </a:tblGrid>
              <a:tr h="884043">
                <a:tc>
                  <a:txBody>
                    <a:bodyPr/>
                    <a:lstStyle/>
                    <a:p>
                      <a:pPr algn="ctr">
                        <a:lnSpc>
                          <a:spcPct val="110000"/>
                        </a:lnSpc>
                      </a:pPr>
                      <a:r>
                        <a:rPr lang="de-CH" sz="1800" b="1" kern="1200" dirty="0" smtClean="0">
                          <a:solidFill>
                            <a:schemeClr val="tx1"/>
                          </a:solidFill>
                          <a:latin typeface="+mn-lt"/>
                          <a:ea typeface="+mn-ea"/>
                          <a:cs typeface="+mn-cs"/>
                        </a:rPr>
                        <a:t>Bio 2.0</a:t>
                      </a:r>
                    </a:p>
                    <a:p>
                      <a:pPr marL="0" marR="0" indent="0" algn="ctr" defTabSz="685800" rtl="0" eaLnBrk="1" fontAlgn="auto" latinLnBrk="0" hangingPunct="1">
                        <a:lnSpc>
                          <a:spcPct val="110000"/>
                        </a:lnSpc>
                        <a:spcBef>
                          <a:spcPts val="0"/>
                        </a:spcBef>
                        <a:spcAft>
                          <a:spcPts val="0"/>
                        </a:spcAft>
                        <a:buClrTx/>
                        <a:buSzTx/>
                        <a:buFontTx/>
                        <a:buNone/>
                        <a:tabLst/>
                        <a:defRPr/>
                      </a:pPr>
                      <a:r>
                        <a:rPr lang="de-CH" sz="1200" b="0" i="1" kern="1200" dirty="0" smtClean="0">
                          <a:solidFill>
                            <a:schemeClr val="tx1"/>
                          </a:solidFill>
                          <a:latin typeface="+mn-lt"/>
                          <a:ea typeface="+mn-ea"/>
                          <a:cs typeface="+mn-cs"/>
                        </a:rPr>
                        <a:t>Organic 2.0</a:t>
                      </a:r>
                    </a:p>
                    <a:p>
                      <a:pPr algn="ctr">
                        <a:lnSpc>
                          <a:spcPct val="110000"/>
                        </a:lnSpc>
                      </a:pPr>
                      <a:endParaRPr lang="de-CH"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lnSpc>
                          <a:spcPct val="110000"/>
                        </a:lnSpc>
                      </a:pPr>
                      <a:r>
                        <a:rPr lang="de-CH" sz="1200" spc="20" dirty="0" smtClean="0">
                          <a:solidFill>
                            <a:schemeClr val="tx1"/>
                          </a:solidFill>
                        </a:rPr>
                        <a:t>Aus der Idee wird</a:t>
                      </a:r>
                      <a:r>
                        <a:rPr lang="de-CH" sz="1200" spc="20" baseline="0" dirty="0" smtClean="0">
                          <a:solidFill>
                            <a:schemeClr val="tx1"/>
                          </a:solidFill>
                        </a:rPr>
                        <a:t> ein </a:t>
                      </a:r>
                      <a:br>
                        <a:rPr lang="de-CH" sz="1200" spc="20" baseline="0" dirty="0" smtClean="0">
                          <a:solidFill>
                            <a:schemeClr val="tx1"/>
                          </a:solidFill>
                        </a:rPr>
                      </a:br>
                      <a:r>
                        <a:rPr lang="de-CH" sz="1200" spc="20" baseline="0" dirty="0" smtClean="0">
                          <a:solidFill>
                            <a:schemeClr val="tx1"/>
                          </a:solidFill>
                        </a:rPr>
                        <a:t>weltweiter Standard</a:t>
                      </a: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lnSpc>
                          <a:spcPct val="110000"/>
                        </a:lnSpc>
                      </a:pPr>
                      <a:r>
                        <a:rPr lang="de-CH" sz="1200" b="1" spc="20" dirty="0" smtClean="0">
                          <a:solidFill>
                            <a:schemeClr val="tx1"/>
                          </a:solidFill>
                        </a:rPr>
                        <a:t>1970 bis 2015</a:t>
                      </a:r>
                      <a:endParaRPr lang="de-CH" sz="1200" b="1"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lnSpc>
                          <a:spcPct val="110000"/>
                        </a:lnSpc>
                      </a:pPr>
                      <a:r>
                        <a:rPr lang="de-CH" sz="1200" spc="20" dirty="0" smtClean="0">
                          <a:solidFill>
                            <a:schemeClr val="tx1"/>
                          </a:solidFill>
                        </a:rPr>
                        <a:t>Verbandsrichtlinien</a:t>
                      </a:r>
                    </a:p>
                    <a:p>
                      <a:pPr algn="ctr">
                        <a:lnSpc>
                          <a:spcPct val="110000"/>
                        </a:lnSpc>
                      </a:pPr>
                      <a:r>
                        <a:rPr lang="de-CH" sz="1200" spc="20" dirty="0" smtClean="0">
                          <a:solidFill>
                            <a:schemeClr val="tx1"/>
                          </a:solidFill>
                        </a:rPr>
                        <a:t>IFOAM</a:t>
                      </a:r>
                      <a:r>
                        <a:rPr lang="de-CH" sz="1200" spc="20" baseline="0" dirty="0" smtClean="0">
                          <a:solidFill>
                            <a:schemeClr val="tx1"/>
                          </a:solidFill>
                        </a:rPr>
                        <a:t>-Richtlinien</a:t>
                      </a:r>
                    </a:p>
                    <a:p>
                      <a:pPr algn="ctr">
                        <a:lnSpc>
                          <a:spcPct val="110000"/>
                        </a:lnSpc>
                      </a:pPr>
                      <a:r>
                        <a:rPr lang="de-CH" sz="1200" spc="20" baseline="0" dirty="0" smtClean="0">
                          <a:solidFill>
                            <a:schemeClr val="tx1"/>
                          </a:solidFill>
                        </a:rPr>
                        <a:t>EU-Ökoverordnung.</a:t>
                      </a:r>
                    </a:p>
                    <a:p>
                      <a:pPr algn="ctr">
                        <a:lnSpc>
                          <a:spcPct val="110000"/>
                        </a:lnSpc>
                      </a:pPr>
                      <a:r>
                        <a:rPr lang="de-CH" sz="1200" spc="20" baseline="0" dirty="0" smtClean="0">
                          <a:solidFill>
                            <a:schemeClr val="tx1"/>
                          </a:solidFill>
                        </a:rPr>
                        <a:t>Codex Alimentarius</a:t>
                      </a:r>
                    </a:p>
                    <a:p>
                      <a:pPr algn="ctr">
                        <a:lnSpc>
                          <a:spcPct val="110000"/>
                        </a:lnSpc>
                      </a:pPr>
                      <a:r>
                        <a:rPr lang="de-CH" sz="1200" spc="20" baseline="0" dirty="0" smtClean="0">
                          <a:solidFill>
                            <a:schemeClr val="tx1"/>
                          </a:solidFill>
                        </a:rPr>
                        <a:t>Harmonisierung zwischen </a:t>
                      </a:r>
                      <a:br>
                        <a:rPr lang="de-CH" sz="1200" spc="20" baseline="0" dirty="0" smtClean="0">
                          <a:solidFill>
                            <a:schemeClr val="tx1"/>
                          </a:solidFill>
                        </a:rPr>
                      </a:br>
                      <a:r>
                        <a:rPr lang="de-CH" sz="1200" spc="20" baseline="0" dirty="0" smtClean="0">
                          <a:solidFill>
                            <a:schemeClr val="tx1"/>
                          </a:solidFill>
                        </a:rPr>
                        <a:t>80 staatlichen Verordnungen.</a:t>
                      </a:r>
                    </a:p>
                    <a:p>
                      <a:pPr algn="ctr">
                        <a:lnSpc>
                          <a:spcPct val="110000"/>
                        </a:lnSpc>
                      </a:pPr>
                      <a:r>
                        <a:rPr lang="de-CH" sz="1200" spc="20" baseline="0" dirty="0" smtClean="0">
                          <a:solidFill>
                            <a:schemeClr val="tx1"/>
                          </a:solidFill>
                        </a:rPr>
                        <a:t>Weltweiter Handel mit Ökoprodukten</a:t>
                      </a:r>
                    </a:p>
                    <a:p>
                      <a:pPr algn="ctr">
                        <a:lnSpc>
                          <a:spcPct val="110000"/>
                        </a:lnSpc>
                      </a:pPr>
                      <a:endParaRPr lang="de-CH" sz="1200" spc="2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06614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 3.0</a:t>
            </a:r>
          </a:p>
        </p:txBody>
      </p:sp>
      <p:sp>
        <p:nvSpPr>
          <p:cNvPr id="3" name="Inhaltsplatzhalter 2"/>
          <p:cNvSpPr>
            <a:spLocks noGrp="1"/>
          </p:cNvSpPr>
          <p:nvPr>
            <p:ph idx="12"/>
          </p:nvPr>
        </p:nvSpPr>
        <p:spPr/>
        <p:txBody>
          <a:bodyPr/>
          <a:lstStyle/>
          <a:p>
            <a:r>
              <a:rPr lang="de-CH" dirty="0"/>
              <a:t>Wettbewerb der Agrarsysteme steht erst am Anfang (1</a:t>
            </a:r>
            <a:r>
              <a:rPr lang="de-CH" dirty="0" smtClean="0"/>
              <a:t>) </a:t>
            </a:r>
            <a:endParaRPr lang="de-CH" dirty="0"/>
          </a:p>
        </p:txBody>
      </p:sp>
      <p:sp>
        <p:nvSpPr>
          <p:cNvPr id="4" name="Inhaltsplatzhalter 3"/>
          <p:cNvSpPr>
            <a:spLocks noGrp="1"/>
          </p:cNvSpPr>
          <p:nvPr>
            <p:ph idx="14"/>
          </p:nvPr>
        </p:nvSpPr>
        <p:spPr/>
        <p:txBody>
          <a:bodyPr/>
          <a:lstStyle/>
          <a:p>
            <a:r>
              <a:rPr lang="de-CH" dirty="0"/>
              <a:t>Quelle: Diskussionspapier Bio </a:t>
            </a:r>
            <a:r>
              <a:rPr lang="de-CH" spc="0" dirty="0"/>
              <a:t>3.0</a:t>
            </a:r>
            <a:r>
              <a:rPr lang="de-CH" dirty="0"/>
              <a:t> (Niggli et al., 2015</a:t>
            </a:r>
            <a:r>
              <a:rPr lang="de-CH" dirty="0" smtClean="0"/>
              <a:t>)</a:t>
            </a:r>
            <a:endParaRPr lang="de-CH" dirty="0"/>
          </a:p>
        </p:txBody>
      </p:sp>
      <p:sp>
        <p:nvSpPr>
          <p:cNvPr id="5" name="Inhaltsplatzhalter 4"/>
          <p:cNvSpPr>
            <a:spLocks noGrp="1"/>
          </p:cNvSpPr>
          <p:nvPr>
            <p:ph sz="quarter" idx="17"/>
          </p:nvPr>
        </p:nvSpPr>
        <p:spPr/>
        <p:txBody>
          <a:bodyPr/>
          <a:lstStyle/>
          <a:p>
            <a:r>
              <a:rPr lang="de-CH" dirty="0"/>
              <a:t>Landwirtschaft muss sich ändern, weil zentrale gesellschaftliche Erwartungen nicht erfüllt werden </a:t>
            </a:r>
          </a:p>
          <a:p>
            <a:pPr lvl="1"/>
            <a:r>
              <a:rPr lang="de-CH" dirty="0"/>
              <a:t>Steigender Pestizideinsatz trotz integriertem Pflanzenschutz und neuen Techniken zur Pestizidreduktion (z.B. GVO)</a:t>
            </a:r>
          </a:p>
          <a:p>
            <a:pPr lvl="1"/>
            <a:r>
              <a:rPr lang="de-CH" dirty="0"/>
              <a:t>Industrialisierung der Tierhaltung trotz Tierwohlinitiativen </a:t>
            </a:r>
          </a:p>
          <a:p>
            <a:pPr lvl="1"/>
            <a:r>
              <a:rPr lang="de-CH" dirty="0"/>
              <a:t>Verlust an Artenvielfalt trotz internationalen Abkommen, Vertragsnaturschutz</a:t>
            </a:r>
          </a:p>
          <a:p>
            <a:pPr lvl="1"/>
            <a:r>
              <a:rPr lang="de-CH" dirty="0"/>
              <a:t>Verlust an Boden und Bodenqualität</a:t>
            </a:r>
          </a:p>
        </p:txBody>
      </p:sp>
      <p:graphicFrame>
        <p:nvGraphicFramePr>
          <p:cNvPr id="8" name="Inhaltsplatzhalter 22"/>
          <p:cNvGraphicFramePr>
            <a:graphicFrameLocks noGrp="1"/>
          </p:cNvGraphicFramePr>
          <p:nvPr>
            <p:ph sz="quarter" idx="23"/>
            <p:extLst>
              <p:ext uri="{D42A27DB-BD31-4B8C-83A1-F6EECF244321}">
                <p14:modId xmlns:p14="http://schemas.microsoft.com/office/powerpoint/2010/main" val="3398231269"/>
              </p:ext>
            </p:extLst>
          </p:nvPr>
        </p:nvGraphicFramePr>
        <p:xfrm>
          <a:off x="628650" y="3708400"/>
          <a:ext cx="7904164" cy="2225040"/>
        </p:xfrm>
        <a:graphic>
          <a:graphicData uri="http://schemas.openxmlformats.org/drawingml/2006/table">
            <a:tbl>
              <a:tblPr bandRow="1">
                <a:tableStyleId>{F5AB1C69-6EDB-4FF4-983F-18BD219EF322}</a:tableStyleId>
              </a:tblPr>
              <a:tblGrid>
                <a:gridCol w="1999134"/>
                <a:gridCol w="5905030"/>
              </a:tblGrid>
              <a:tr h="370840">
                <a:tc>
                  <a:txBody>
                    <a:bodyPr/>
                    <a:lstStyle/>
                    <a:p>
                      <a:r>
                        <a:rPr lang="de-CH" sz="1600" dirty="0" smtClean="0"/>
                        <a:t>Wettbewerbsziele</a:t>
                      </a:r>
                      <a:endParaRPr lang="de-CH" sz="1600" dirty="0" smtClean="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Nachhaltigkeit, konsequente Kreislaufsysteme, artgerechte Tierhaltung, Klimawandel, Systemdienstleistungen, Ressour-ceneffizienz, Urbanisierung, Verbrauchererwartungen usw.</a:t>
                      </a:r>
                    </a:p>
                  </a:txBody>
                  <a:tcPr/>
                </a:tc>
              </a:tr>
              <a:tr h="370840">
                <a:tc>
                  <a:txBody>
                    <a:bodyPr/>
                    <a:lstStyle/>
                    <a:p>
                      <a:r>
                        <a:rPr lang="de-CH" sz="1600" dirty="0" smtClean="0"/>
                        <a:t>Bisherige Konzepte der Lösungssuche</a:t>
                      </a:r>
                      <a:endParaRPr lang="de-CH" sz="1600" dirty="0">
                        <a:solidFill>
                          <a:schemeClr val="tx1"/>
                        </a:solidFill>
                      </a:endParaRPr>
                    </a:p>
                  </a:txBody>
                  <a:tcP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Standortanpassung, Aquaponik, Urban Farming, </a:t>
                      </a:r>
                      <a:br>
                        <a:rPr lang="de-CH" sz="1600" dirty="0" smtClean="0"/>
                      </a:br>
                      <a:r>
                        <a:rPr lang="de-CH" sz="1600" dirty="0" smtClean="0"/>
                        <a:t>Vertical Agriculture, Robotik und Biotechnologie </a:t>
                      </a:r>
                    </a:p>
                  </a:txBody>
                  <a:tcPr>
                    <a:solidFill>
                      <a:schemeClr val="bg2"/>
                    </a:solidFill>
                  </a:tcPr>
                </a:tc>
              </a:tr>
              <a:tr h="370840">
                <a:tc>
                  <a:txBody>
                    <a:bodyPr/>
                    <a:lstStyle/>
                    <a:p>
                      <a:r>
                        <a:rPr lang="de-CH" sz="1600" dirty="0" smtClean="0"/>
                        <a:t>«Wettbewerbsjury»</a:t>
                      </a:r>
                      <a:endParaRPr lang="de-CH" sz="1600" dirty="0">
                        <a:solidFill>
                          <a:schemeClr val="tx1"/>
                        </a:solidFill>
                      </a:endParaRPr>
                    </a:p>
                  </a:txBody>
                  <a:tcPr/>
                </a:tc>
                <a:tc>
                  <a:txBody>
                    <a:bodyPr/>
                    <a:lstStyle/>
                    <a:p>
                      <a:r>
                        <a:rPr lang="de-CH" sz="1600" dirty="0" smtClean="0"/>
                        <a:t>Verbraucher</a:t>
                      </a:r>
                    </a:p>
                    <a:p>
                      <a:r>
                        <a:rPr lang="de-CH" sz="1600" dirty="0" smtClean="0"/>
                        <a:t>Landwirte</a:t>
                      </a:r>
                    </a:p>
                    <a:p>
                      <a:r>
                        <a:rPr lang="de-CH" sz="1600" dirty="0" smtClean="0"/>
                        <a:t>Wissenschaft</a:t>
                      </a:r>
                      <a:r>
                        <a:rPr lang="de-CH" sz="1600" baseline="0" dirty="0" smtClean="0"/>
                        <a:t> und </a:t>
                      </a:r>
                      <a:r>
                        <a:rPr lang="de-CH" sz="1600" dirty="0" smtClean="0"/>
                        <a:t>Politik</a:t>
                      </a:r>
                      <a:endParaRPr lang="de-CH" sz="1600" dirty="0">
                        <a:solidFill>
                          <a:schemeClr val="tx1"/>
                        </a:solidFill>
                      </a:endParaRPr>
                    </a:p>
                  </a:txBody>
                  <a:tcPr/>
                </a:tc>
              </a:tr>
            </a:tbl>
          </a:graphicData>
        </a:graphic>
      </p:graphicFrame>
    </p:spTree>
    <p:extLst>
      <p:ext uri="{BB962C8B-B14F-4D97-AF65-F5344CB8AC3E}">
        <p14:creationId xmlns:p14="http://schemas.microsoft.com/office/powerpoint/2010/main" val="30190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Entwicklung Biolandbau</a:t>
            </a:r>
            <a:endParaRPr lang="de-CH" dirty="0"/>
          </a:p>
        </p:txBody>
      </p:sp>
      <p:sp>
        <p:nvSpPr>
          <p:cNvPr id="3" name="Inhaltsplatzhalter 2"/>
          <p:cNvSpPr>
            <a:spLocks noGrp="1"/>
          </p:cNvSpPr>
          <p:nvPr>
            <p:ph idx="12"/>
          </p:nvPr>
        </p:nvSpPr>
        <p:spPr/>
        <p:txBody>
          <a:bodyPr/>
          <a:lstStyle/>
          <a:p>
            <a:r>
              <a:rPr lang="de-CH" dirty="0" smtClean="0"/>
              <a:t>Links</a:t>
            </a:r>
            <a:endParaRPr lang="de-CH" dirty="0"/>
          </a:p>
        </p:txBody>
      </p:sp>
      <p:sp>
        <p:nvSpPr>
          <p:cNvPr id="12" name="Inhaltsplatzhalter 11"/>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3"/>
              </a:rPr>
              <a:t>Film «Zwischen Zorn und Zärtlichkeit» (Entstehung Biolandbau CH)</a:t>
            </a:r>
            <a:endParaRPr lang="de-CH" dirty="0" smtClean="0"/>
          </a:p>
          <a:p>
            <a:r>
              <a:rPr lang="de-CH" dirty="0" smtClean="0">
                <a:hlinkClick r:id="rId4"/>
              </a:rPr>
              <a:t>Film «Die FiBL-Chronik»</a:t>
            </a:r>
            <a:endParaRPr lang="de-CH" dirty="0" smtClean="0"/>
          </a:p>
          <a:p>
            <a:r>
              <a:rPr lang="de-CH" dirty="0" smtClean="0">
                <a:hlinkClick r:id="rId5"/>
              </a:rPr>
              <a:t>Wie ist der ökologische Landbau entstanden? (BÖLW) </a:t>
            </a:r>
            <a:endParaRPr lang="de-CH" dirty="0" smtClean="0"/>
          </a:p>
          <a:p>
            <a:r>
              <a:rPr lang="de-CH" dirty="0" smtClean="0">
                <a:hlinkClick r:id="rId6"/>
              </a:rPr>
              <a:t>Geschichte des ökol. Landbaus im deutschspr. Raum (Vogt 2000)</a:t>
            </a:r>
            <a:endParaRPr lang="de-CH" dirty="0" smtClean="0"/>
          </a:p>
          <a:p>
            <a:r>
              <a:rPr lang="de-CH" dirty="0" smtClean="0">
                <a:hlinkClick r:id="rId7"/>
              </a:rPr>
              <a:t>Geschichte der Bio Suisse</a:t>
            </a:r>
            <a:endParaRPr lang="de-CH" dirty="0" smtClean="0"/>
          </a:p>
          <a:p>
            <a:r>
              <a:rPr lang="de-CH" dirty="0" smtClean="0">
                <a:hlinkClick r:id="rId8"/>
              </a:rPr>
              <a:t>Bio-Pioniere mit Mut und Weitsicht (Coop Naturaplan)</a:t>
            </a:r>
            <a:endParaRPr lang="de-CH" dirty="0" smtClean="0"/>
          </a:p>
          <a:p>
            <a:r>
              <a:rPr lang="de-CH" dirty="0" smtClean="0">
                <a:hlinkClick r:id="rId9"/>
              </a:rPr>
              <a:t>Bio 3.0 - mit Bio zu einer modernen nachhaltigen Landwirtschaft </a:t>
            </a:r>
            <a:endParaRPr lang="de-CH" dirty="0" smtClean="0"/>
          </a:p>
          <a:p>
            <a:r>
              <a:rPr lang="de-CH" dirty="0" smtClean="0">
                <a:hlinkClick r:id="rId10"/>
              </a:rPr>
              <a:t>Best Practice Guideline for Agriculture and Value Chains (IFOAM)</a:t>
            </a:r>
            <a:endParaRPr lang="de-CH" dirty="0" smtClean="0"/>
          </a:p>
          <a:p>
            <a:endParaRPr lang="de-CH" dirty="0"/>
          </a:p>
        </p:txBody>
      </p:sp>
    </p:spTree>
    <p:extLst>
      <p:ext uri="{BB962C8B-B14F-4D97-AF65-F5344CB8AC3E}">
        <p14:creationId xmlns:p14="http://schemas.microsoft.com/office/powerpoint/2010/main" val="57399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de-CH" dirty="0"/>
              <a:t>Bio 3.0</a:t>
            </a:r>
          </a:p>
        </p:txBody>
      </p:sp>
      <p:sp>
        <p:nvSpPr>
          <p:cNvPr id="19" name="Inhaltsplatzhalter 18"/>
          <p:cNvSpPr>
            <a:spLocks noGrp="1"/>
          </p:cNvSpPr>
          <p:nvPr>
            <p:ph idx="14"/>
          </p:nvPr>
        </p:nvSpPr>
        <p:spPr>
          <a:xfrm>
            <a:off x="628650" y="6093296"/>
            <a:ext cx="7886700" cy="279120"/>
          </a:xfrm>
        </p:spPr>
        <p:txBody>
          <a:bodyPr/>
          <a:lstStyle/>
          <a:p>
            <a:r>
              <a:rPr lang="de-CH" dirty="0"/>
              <a:t>Quelle: Diskussionspapier Bio </a:t>
            </a:r>
            <a:r>
              <a:rPr lang="de-CH" spc="0" dirty="0"/>
              <a:t>3.0</a:t>
            </a:r>
            <a:r>
              <a:rPr lang="de-CH" dirty="0"/>
              <a:t> (Niggli et al., 2015)</a:t>
            </a:r>
          </a:p>
        </p:txBody>
      </p:sp>
      <p:sp>
        <p:nvSpPr>
          <p:cNvPr id="20" name="Inhaltsplatzhalter 19"/>
          <p:cNvSpPr>
            <a:spLocks noGrp="1"/>
          </p:cNvSpPr>
          <p:nvPr>
            <p:ph sz="quarter" idx="17"/>
          </p:nvPr>
        </p:nvSpPr>
        <p:spPr>
          <a:xfrm>
            <a:off x="628650" y="3423410"/>
            <a:ext cx="7908925" cy="2213426"/>
          </a:xfrm>
        </p:spPr>
        <p:txBody>
          <a:bodyPr/>
          <a:lstStyle/>
          <a:p>
            <a:r>
              <a:rPr lang="de-CH" dirty="0" smtClean="0"/>
              <a:t>Biolandbau hat</a:t>
            </a:r>
          </a:p>
          <a:p>
            <a:pPr lvl="1"/>
            <a:r>
              <a:rPr lang="de-CH" dirty="0" smtClean="0"/>
              <a:t>40 Jahre Entwicklungs- und Erfahrungsvorsprung</a:t>
            </a:r>
          </a:p>
          <a:p>
            <a:pPr lvl="1"/>
            <a:r>
              <a:rPr lang="de-CH" dirty="0" smtClean="0"/>
              <a:t>Systemansatz für Landwirtschaft und Ernährung</a:t>
            </a:r>
          </a:p>
          <a:p>
            <a:pPr lvl="1"/>
            <a:endParaRPr lang="de-CH" dirty="0"/>
          </a:p>
          <a:p>
            <a:r>
              <a:rPr lang="de-CH" dirty="0" smtClean="0"/>
              <a:t>Biolandbau soll </a:t>
            </a:r>
          </a:p>
          <a:p>
            <a:pPr lvl="1"/>
            <a:r>
              <a:rPr lang="de-CH" dirty="0" smtClean="0"/>
              <a:t>Eigene Schwachstellen angehen </a:t>
            </a:r>
          </a:p>
          <a:p>
            <a:pPr lvl="1"/>
            <a:r>
              <a:rPr lang="de-CH" dirty="0" smtClean="0"/>
              <a:t>Referenz werden für weltweit funktionierenden </a:t>
            </a:r>
            <a:r>
              <a:rPr lang="de-CH" dirty="0"/>
              <a:t>Systemansatz in der Landwirtschaft</a:t>
            </a:r>
          </a:p>
        </p:txBody>
      </p:sp>
      <p:graphicFrame>
        <p:nvGraphicFramePr>
          <p:cNvPr id="23" name="Inhaltsplatzhalter 22"/>
          <p:cNvGraphicFramePr>
            <a:graphicFrameLocks noGrp="1"/>
          </p:cNvGraphicFramePr>
          <p:nvPr>
            <p:ph sz="quarter" idx="23"/>
            <p:extLst>
              <p:ext uri="{D42A27DB-BD31-4B8C-83A1-F6EECF244321}">
                <p14:modId xmlns:p14="http://schemas.microsoft.com/office/powerpoint/2010/main" val="3672536498"/>
              </p:ext>
            </p:extLst>
          </p:nvPr>
        </p:nvGraphicFramePr>
        <p:xfrm>
          <a:off x="633411" y="1538961"/>
          <a:ext cx="7904164" cy="1645920"/>
        </p:xfrm>
        <a:graphic>
          <a:graphicData uri="http://schemas.openxmlformats.org/drawingml/2006/table">
            <a:tbl>
              <a:tblPr bandRow="1">
                <a:tableStyleId>{F5AB1C69-6EDB-4FF4-983F-18BD219EF322}</a:tableStyleId>
              </a:tblPr>
              <a:tblGrid>
                <a:gridCol w="1994373"/>
                <a:gridCol w="5909791"/>
              </a:tblGrid>
              <a:tr h="370840">
                <a:tc>
                  <a:txBody>
                    <a:bodyPr/>
                    <a:lstStyle/>
                    <a:p>
                      <a:r>
                        <a:rPr lang="de-CH" sz="1600" dirty="0" smtClean="0"/>
                        <a:t>Teilnehmer</a:t>
                      </a:r>
                      <a:endParaRPr lang="de-CH" sz="1600" dirty="0" smtClean="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Verschiedene</a:t>
                      </a:r>
                      <a:r>
                        <a:rPr lang="de-CH" sz="1600" baseline="0" dirty="0" smtClean="0"/>
                        <a:t> Agrarsysteme </a:t>
                      </a:r>
                    </a:p>
                    <a:p>
                      <a:pPr marL="0" marR="0" indent="0" algn="l" defTabSz="685800" rtl="0" eaLnBrk="1" fontAlgn="auto" latinLnBrk="0" hangingPunct="1">
                        <a:lnSpc>
                          <a:spcPct val="100000"/>
                        </a:lnSpc>
                        <a:spcBef>
                          <a:spcPts val="0"/>
                        </a:spcBef>
                        <a:spcAft>
                          <a:spcPts val="0"/>
                        </a:spcAft>
                        <a:buClrTx/>
                        <a:buSzTx/>
                        <a:buFontTx/>
                        <a:buNone/>
                        <a:tabLst/>
                        <a:defRPr/>
                      </a:pPr>
                      <a:r>
                        <a:rPr lang="de-CH" sz="1600" baseline="0" dirty="0" smtClean="0"/>
                        <a:t>Biolandbau bisher zu wenig beachtet</a:t>
                      </a:r>
                      <a:endParaRPr lang="de-CH" sz="1600" dirty="0" smtClean="0"/>
                    </a:p>
                  </a:txBody>
                  <a:tcPr/>
                </a:tc>
              </a:tr>
              <a:tr h="370840">
                <a:tc>
                  <a:txBody>
                    <a:bodyPr/>
                    <a:lstStyle/>
                    <a:p>
                      <a:r>
                        <a:rPr lang="de-CH" sz="1600" dirty="0" smtClean="0"/>
                        <a:t>Lösungen aus dem Biolandbau</a:t>
                      </a:r>
                      <a:endParaRPr lang="de-CH" sz="1600" dirty="0">
                        <a:solidFill>
                          <a:schemeClr val="tx1"/>
                        </a:solidFill>
                      </a:endParaRPr>
                    </a:p>
                  </a:txBody>
                  <a:tcPr/>
                </a:tc>
                <a:tc>
                  <a:txBody>
                    <a:bodyPr/>
                    <a:lstStyle/>
                    <a:p>
                      <a:r>
                        <a:rPr lang="de-CH" sz="1600" dirty="0" smtClean="0"/>
                        <a:t>standortangepasstes Fruchtfolgekonzept, betriebliche </a:t>
                      </a:r>
                      <a:br>
                        <a:rPr lang="de-CH" sz="1600" dirty="0" smtClean="0"/>
                      </a:br>
                      <a:r>
                        <a:rPr lang="de-CH" sz="1600" dirty="0" smtClean="0"/>
                        <a:t>Stoff- und Energiekreisläufe, biologischer Pflanzenschutz, vorbeugende Tiergesundheitsstrategien,</a:t>
                      </a:r>
                      <a:r>
                        <a:rPr lang="de-CH" sz="1600" baseline="0" dirty="0" smtClean="0"/>
                        <a:t> </a:t>
                      </a:r>
                      <a:r>
                        <a:rPr lang="de-CH" sz="1600" dirty="0" smtClean="0"/>
                        <a:t>regionale Eiweissfutterversorgung mit Flächenbindung, usw.</a:t>
                      </a:r>
                      <a:endParaRPr lang="de-CH" sz="1600" dirty="0"/>
                    </a:p>
                  </a:txBody>
                  <a:tcPr/>
                </a:tc>
              </a:tr>
            </a:tbl>
          </a:graphicData>
        </a:graphic>
      </p:graphicFrame>
      <p:sp>
        <p:nvSpPr>
          <p:cNvPr id="22" name="Inhaltsplatzhalter 21"/>
          <p:cNvSpPr>
            <a:spLocks noGrp="1"/>
          </p:cNvSpPr>
          <p:nvPr>
            <p:ph idx="12"/>
          </p:nvPr>
        </p:nvSpPr>
        <p:spPr/>
        <p:txBody>
          <a:bodyPr>
            <a:normAutofit/>
          </a:bodyPr>
          <a:lstStyle/>
          <a:p>
            <a:r>
              <a:rPr lang="de-CH" dirty="0"/>
              <a:t>Wettbewerb der Agrarsysteme steht erst am </a:t>
            </a:r>
            <a:r>
              <a:rPr lang="de-CH" dirty="0" smtClean="0"/>
              <a:t>Anfang (2) </a:t>
            </a:r>
            <a:endParaRPr lang="de-CH" dirty="0"/>
          </a:p>
          <a:p>
            <a:endParaRPr lang="de-CH" dirty="0"/>
          </a:p>
        </p:txBody>
      </p:sp>
    </p:spTree>
    <p:extLst>
      <p:ext uri="{BB962C8B-B14F-4D97-AF65-F5344CB8AC3E}">
        <p14:creationId xmlns:p14="http://schemas.microsoft.com/office/powerpoint/2010/main" val="2083485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Herausforderungen</a:t>
            </a:r>
            <a:endParaRPr lang="de-CH" dirty="0"/>
          </a:p>
        </p:txBody>
      </p:sp>
      <p:sp>
        <p:nvSpPr>
          <p:cNvPr id="4" name="Inhaltsplatzhalter 3"/>
          <p:cNvSpPr>
            <a:spLocks noGrp="1"/>
          </p:cNvSpPr>
          <p:nvPr>
            <p:ph idx="14"/>
          </p:nvPr>
        </p:nvSpPr>
        <p:spPr>
          <a:xfrm>
            <a:off x="628650" y="6093296"/>
            <a:ext cx="7886700" cy="279120"/>
          </a:xfrm>
        </p:spPr>
        <p:txBody>
          <a:bodyPr/>
          <a:lstStyle/>
          <a:p>
            <a:r>
              <a:rPr lang="de-CH" dirty="0"/>
              <a:t>Quelle: Diskussionspapier Bio </a:t>
            </a:r>
            <a:r>
              <a:rPr lang="de-CH" spc="0" dirty="0"/>
              <a:t>3.0</a:t>
            </a:r>
            <a:r>
              <a:rPr lang="de-CH" dirty="0"/>
              <a:t> (Niggli et al., 2015)</a:t>
            </a:r>
          </a:p>
        </p:txBody>
      </p:sp>
      <p:sp>
        <p:nvSpPr>
          <p:cNvPr id="5" name="Inhaltsplatzhalter 4"/>
          <p:cNvSpPr>
            <a:spLocks noGrp="1"/>
          </p:cNvSpPr>
          <p:nvPr>
            <p:ph sz="quarter" idx="17"/>
          </p:nvPr>
        </p:nvSpPr>
        <p:spPr/>
        <p:txBody>
          <a:bodyPr/>
          <a:lstStyle/>
          <a:p>
            <a:r>
              <a:rPr lang="de-CH" dirty="0" smtClean="0"/>
              <a:t>Schwaches </a:t>
            </a:r>
            <a:r>
              <a:rPr lang="de-CH" dirty="0"/>
              <a:t>Wachstum der </a:t>
            </a:r>
            <a:r>
              <a:rPr lang="de-CH" b="1" dirty="0"/>
              <a:t>landwirtschaftlichen Erzeugung </a:t>
            </a:r>
            <a:r>
              <a:rPr lang="de-CH" dirty="0"/>
              <a:t>(hauptsächlich in Europa, wo die absatzstärksten Märkte liegen)</a:t>
            </a:r>
          </a:p>
          <a:p>
            <a:endParaRPr lang="de-CH" dirty="0" smtClean="0"/>
          </a:p>
          <a:p>
            <a:r>
              <a:rPr lang="de-CH" dirty="0" smtClean="0"/>
              <a:t>Ungenutztes </a:t>
            </a:r>
            <a:r>
              <a:rPr lang="de-CH" dirty="0"/>
              <a:t>oder fehlendes Potential des Biolandbaus für eine </a:t>
            </a:r>
            <a:r>
              <a:rPr lang="de-CH" b="1" dirty="0"/>
              <a:t>nachhaltige Ernährungssicherheit </a:t>
            </a:r>
          </a:p>
          <a:p>
            <a:endParaRPr lang="de-CH" dirty="0" smtClean="0"/>
          </a:p>
          <a:p>
            <a:r>
              <a:rPr lang="de-CH" dirty="0" smtClean="0"/>
              <a:t>Zunehmende </a:t>
            </a:r>
            <a:r>
              <a:rPr lang="de-CH" dirty="0"/>
              <a:t>Konkurrenz durch andere </a:t>
            </a:r>
            <a:r>
              <a:rPr lang="de-CH" b="1" dirty="0"/>
              <a:t>Nachhaltigkeitsinitiativen</a:t>
            </a:r>
            <a:r>
              <a:rPr lang="de-CH" dirty="0"/>
              <a:t> </a:t>
            </a:r>
          </a:p>
          <a:p>
            <a:endParaRPr lang="de-CH" b="1" dirty="0" smtClean="0"/>
          </a:p>
          <a:p>
            <a:r>
              <a:rPr lang="de-CH" b="1" dirty="0" smtClean="0"/>
              <a:t>Transparenz </a:t>
            </a:r>
            <a:r>
              <a:rPr lang="de-CH" b="1" dirty="0"/>
              <a:t>und Sicherheit </a:t>
            </a:r>
            <a:r>
              <a:rPr lang="de-CH" dirty="0"/>
              <a:t>in den </a:t>
            </a:r>
            <a:r>
              <a:rPr lang="de-CH" dirty="0" smtClean="0"/>
              <a:t>Wertschöpfungsketten </a:t>
            </a:r>
            <a:br>
              <a:rPr lang="de-CH" dirty="0" smtClean="0"/>
            </a:br>
            <a:endParaRPr lang="de-CH" dirty="0" smtClean="0"/>
          </a:p>
          <a:p>
            <a:r>
              <a:rPr lang="de-CH" dirty="0" smtClean="0"/>
              <a:t>Zu </a:t>
            </a:r>
            <a:r>
              <a:rPr lang="de-CH" dirty="0"/>
              <a:t>verbessernde differenzierte </a:t>
            </a:r>
            <a:r>
              <a:rPr lang="de-CH" b="1" dirty="0"/>
              <a:t>Kommunikation mit </a:t>
            </a:r>
            <a:r>
              <a:rPr lang="de-CH" b="1" dirty="0" smtClean="0"/>
              <a:t>Verbrauchern</a:t>
            </a:r>
            <a:endParaRPr lang="de-CH" b="1" dirty="0"/>
          </a:p>
          <a:p>
            <a:endParaRPr lang="de-CH" dirty="0"/>
          </a:p>
          <a:p>
            <a:pPr lvl="1"/>
            <a:endParaRPr lang="de-CH" dirty="0"/>
          </a:p>
        </p:txBody>
      </p:sp>
    </p:spTree>
    <p:extLst>
      <p:ext uri="{BB962C8B-B14F-4D97-AF65-F5344CB8AC3E}">
        <p14:creationId xmlns:p14="http://schemas.microsoft.com/office/powerpoint/2010/main" val="49634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Rahmenbedingungen Weiterentwicklung Biolandbau</a:t>
            </a:r>
            <a:endParaRPr lang="de-CH" dirty="0"/>
          </a:p>
        </p:txBody>
      </p:sp>
      <p:sp>
        <p:nvSpPr>
          <p:cNvPr id="5" name="Inhaltsplatzhalter 4"/>
          <p:cNvSpPr>
            <a:spLocks noGrp="1"/>
          </p:cNvSpPr>
          <p:nvPr>
            <p:ph idx="14"/>
          </p:nvPr>
        </p:nvSpPr>
        <p:spPr/>
        <p:txBody>
          <a:bodyPr/>
          <a:lstStyle/>
          <a:p>
            <a:pPr indent="-171450"/>
            <a:r>
              <a:rPr lang="de-CH" dirty="0"/>
              <a:t>Quelle: Diskussionspapier Bio </a:t>
            </a:r>
            <a:r>
              <a:rPr lang="de-CH" spc="0" dirty="0"/>
              <a:t>3.0</a:t>
            </a:r>
            <a:r>
              <a:rPr lang="de-CH" dirty="0"/>
              <a:t> (Niggli et al., 2015</a:t>
            </a:r>
            <a:r>
              <a:rPr lang="de-CH" dirty="0" smtClean="0"/>
              <a:t>)</a:t>
            </a:r>
            <a:endParaRPr lang="de-CH" dirty="0"/>
          </a:p>
          <a:p>
            <a:endParaRPr lang="de-CH" dirty="0"/>
          </a:p>
        </p:txBody>
      </p:sp>
      <p:sp>
        <p:nvSpPr>
          <p:cNvPr id="9" name="Inhaltsplatzhalter 8"/>
          <p:cNvSpPr>
            <a:spLocks noGrp="1"/>
          </p:cNvSpPr>
          <p:nvPr>
            <p:ph sz="quarter" idx="17"/>
          </p:nvPr>
        </p:nvSpPr>
        <p:spPr/>
        <p:txBody>
          <a:bodyPr/>
          <a:lstStyle/>
          <a:p>
            <a:endParaRPr lang="de-CH" dirty="0"/>
          </a:p>
        </p:txBody>
      </p:sp>
      <p:pic>
        <p:nvPicPr>
          <p:cNvPr id="7" name="Grafik 6"/>
          <p:cNvPicPr>
            <a:picLocks noChangeAspect="1"/>
          </p:cNvPicPr>
          <p:nvPr/>
        </p:nvPicPr>
        <p:blipFill rotWithShape="1">
          <a:blip r:embed="rId2" cstate="screen">
            <a:extLst>
              <a:ext uri="{28A0092B-C50C-407E-A947-70E740481C1C}">
                <a14:useLocalDpi xmlns:a14="http://schemas.microsoft.com/office/drawing/2010/main" val="0"/>
              </a:ext>
            </a:extLst>
          </a:blip>
          <a:srcRect l="6600" t="19926" r="1440" b="9617"/>
          <a:stretch/>
        </p:blipFill>
        <p:spPr>
          <a:xfrm>
            <a:off x="522435" y="1484784"/>
            <a:ext cx="7710395" cy="4176464"/>
          </a:xfrm>
          <a:prstGeom prst="rect">
            <a:avLst/>
          </a:prstGeom>
        </p:spPr>
      </p:pic>
    </p:spTree>
    <p:extLst>
      <p:ext uri="{BB962C8B-B14F-4D97-AF65-F5344CB8AC3E}">
        <p14:creationId xmlns:p14="http://schemas.microsoft.com/office/powerpoint/2010/main" val="842122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Erhöhte Produktivität dank ökologischer Intensivierung</a:t>
            </a:r>
            <a:endParaRPr lang="de-CH" dirty="0"/>
          </a:p>
        </p:txBody>
      </p:sp>
      <p:sp>
        <p:nvSpPr>
          <p:cNvPr id="5" name="Inhaltsplatzhalter 4"/>
          <p:cNvSpPr>
            <a:spLocks noGrp="1"/>
          </p:cNvSpPr>
          <p:nvPr>
            <p:ph idx="14"/>
          </p:nvPr>
        </p:nvSpPr>
        <p:spPr>
          <a:xfrm>
            <a:off x="628650" y="6098953"/>
            <a:ext cx="7886700" cy="279120"/>
          </a:xfrm>
        </p:spPr>
        <p:txBody>
          <a:bodyPr/>
          <a:lstStyle/>
          <a:p>
            <a:pPr indent="-171450"/>
            <a:r>
              <a:rPr lang="de-CH" dirty="0"/>
              <a:t>Quelle: Diskussionspapier Bio </a:t>
            </a:r>
            <a:r>
              <a:rPr lang="de-CH" spc="0" dirty="0"/>
              <a:t>3.0</a:t>
            </a:r>
            <a:r>
              <a:rPr lang="de-CH" dirty="0"/>
              <a:t> (Niggli et al., 2015)</a:t>
            </a:r>
          </a:p>
        </p:txBody>
      </p:sp>
      <p:sp>
        <p:nvSpPr>
          <p:cNvPr id="9" name="Inhaltsplatzhalter 8"/>
          <p:cNvSpPr>
            <a:spLocks noGrp="1"/>
          </p:cNvSpPr>
          <p:nvPr>
            <p:ph sz="quarter" idx="21"/>
          </p:nvPr>
        </p:nvSpPr>
        <p:spPr/>
        <p:txBody>
          <a:bodyPr wrap="square"/>
          <a:lstStyle/>
          <a:p>
            <a:r>
              <a:rPr lang="de-CH" dirty="0"/>
              <a:t>Biolandbau kann </a:t>
            </a:r>
            <a:r>
              <a:rPr lang="de-CH" dirty="0" smtClean="0"/>
              <a:t>Produktivität </a:t>
            </a:r>
            <a:r>
              <a:rPr lang="de-CH" dirty="0"/>
              <a:t>steigern dank noch besserer Nutzung betriebseigener </a:t>
            </a:r>
            <a:r>
              <a:rPr lang="de-CH" dirty="0" smtClean="0"/>
              <a:t>Kreisläufe und Ressourcen </a:t>
            </a:r>
            <a:r>
              <a:rPr lang="de-CH" dirty="0"/>
              <a:t>(</a:t>
            </a:r>
            <a:r>
              <a:rPr lang="de-CH" dirty="0" smtClean="0"/>
              <a:t>Nachhaltigkeit </a:t>
            </a:r>
            <a:r>
              <a:rPr lang="de-CH" dirty="0"/>
              <a:t>erhalten</a:t>
            </a:r>
            <a:r>
              <a:rPr lang="de-CH" dirty="0" smtClean="0"/>
              <a:t>).</a:t>
            </a:r>
          </a:p>
          <a:p>
            <a:endParaRPr lang="de-CH" dirty="0"/>
          </a:p>
          <a:p>
            <a:r>
              <a:rPr lang="de-CH" dirty="0" smtClean="0"/>
              <a:t>Konventionelle Land-wirtschaft kann nur dann ökologisch nachhaltiger werden, wenn betriebs-fremde Abhängigkeiten von Stoffflüssen und Mitteln (Dünger, PSM) reduziert werden.</a:t>
            </a:r>
          </a:p>
        </p:txBody>
      </p:sp>
      <p:sp>
        <p:nvSpPr>
          <p:cNvPr id="4" name="Inhaltsplatzhalter 3"/>
          <p:cNvSpPr>
            <a:spLocks noGrp="1"/>
          </p:cNvSpPr>
          <p:nvPr>
            <p:ph sz="quarter" idx="17"/>
          </p:nvPr>
        </p:nvSpPr>
        <p:spPr/>
        <p:txBody>
          <a:bodyPr/>
          <a:lstStyle/>
          <a:p>
            <a:endParaRPr lang="de-CH" dirty="0"/>
          </a:p>
        </p:txBody>
      </p:sp>
      <p:grpSp>
        <p:nvGrpSpPr>
          <p:cNvPr id="11" name="Gruppieren 10"/>
          <p:cNvGrpSpPr/>
          <p:nvPr/>
        </p:nvGrpSpPr>
        <p:grpSpPr>
          <a:xfrm>
            <a:off x="646857" y="1522003"/>
            <a:ext cx="4857176" cy="4297772"/>
            <a:chOff x="741681" y="908720"/>
            <a:chExt cx="8109333" cy="6192371"/>
          </a:xfrm>
        </p:grpSpPr>
        <p:sp>
          <p:nvSpPr>
            <p:cNvPr id="12" name="Oval 36"/>
            <p:cNvSpPr/>
            <p:nvPr/>
          </p:nvSpPr>
          <p:spPr bwMode="auto">
            <a:xfrm rot="1121941">
              <a:off x="1177080" y="1892307"/>
              <a:ext cx="6529506" cy="3189047"/>
            </a:xfrm>
            <a:prstGeom prst="ellipse">
              <a:avLst/>
            </a:prstGeom>
            <a:gradFill flip="none" rotWithShape="1">
              <a:gsLst>
                <a:gs pos="0">
                  <a:srgbClr val="E78600">
                    <a:lumMod val="40000"/>
                    <a:lumOff val="60000"/>
                    <a:tint val="66000"/>
                    <a:satMod val="160000"/>
                  </a:srgbClr>
                </a:gs>
                <a:gs pos="50000">
                  <a:srgbClr val="E78600">
                    <a:lumMod val="40000"/>
                    <a:lumOff val="60000"/>
                    <a:tint val="44500"/>
                    <a:satMod val="160000"/>
                  </a:srgbClr>
                </a:gs>
                <a:gs pos="100000">
                  <a:srgbClr val="E78600">
                    <a:lumMod val="40000"/>
                    <a:lumOff val="60000"/>
                    <a:tint val="23500"/>
                    <a:satMod val="160000"/>
                  </a:srgbClr>
                </a:gs>
              </a:gsLst>
              <a:lin ang="2700000" scaled="1"/>
              <a:tileRect/>
            </a:gradFill>
            <a:ln w="12700" cap="flat" cmpd="sng" algn="ctr">
              <a:solidFill>
                <a:srgbClr val="E78600">
                  <a:lumMod val="20000"/>
                  <a:lumOff val="80000"/>
                  <a:alpha val="97000"/>
                </a:srgbClr>
              </a:solidFill>
              <a:prstDash val="solid"/>
              <a:round/>
              <a:headEnd type="none" w="sm" len="sm"/>
              <a:tailEnd type="none" w="sm" len="sm"/>
            </a:ln>
            <a:effectLst/>
          </p:spPr>
          <p:txBody>
            <a:bodyPr vert="horz" wrap="square" lIns="91440" tIns="0" rIns="91440" bIns="45720" numCol="1" rtlCol="0" anchor="t" anchorCtr="1"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smtClean="0">
                  <a:ln>
                    <a:noFill/>
                  </a:ln>
                  <a:solidFill>
                    <a:srgbClr val="E78600">
                      <a:lumMod val="75000"/>
                    </a:srgbClr>
                  </a:solidFill>
                  <a:effectLst/>
                  <a:uLnTx/>
                  <a:uFillTx/>
                  <a:latin typeface="Arial" charset="0"/>
                  <a:ea typeface="ＭＳ Ｐゴシック" pitchFamily="34" charset="-128"/>
                </a:rPr>
                <a:t>     Konventionelle</a:t>
              </a:r>
            </a:p>
            <a:p>
              <a:pPr marL="0" marR="0" lvl="0" indent="0"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smtClean="0">
                  <a:ln>
                    <a:noFill/>
                  </a:ln>
                  <a:solidFill>
                    <a:srgbClr val="E78600">
                      <a:lumMod val="75000"/>
                    </a:srgbClr>
                  </a:solidFill>
                  <a:effectLst/>
                  <a:uLnTx/>
                  <a:uFillTx/>
                  <a:latin typeface="Arial" charset="0"/>
                  <a:ea typeface="ＭＳ Ｐゴシック" pitchFamily="34" charset="-128"/>
                </a:rPr>
                <a:t> </a:t>
              </a:r>
              <a:r>
                <a:rPr kumimoji="0" lang="de-CH" sz="1800" b="1" i="0" u="none" strike="noStrike" kern="0" cap="none" spc="0" normalizeH="0" noProof="0" dirty="0" smtClean="0">
                  <a:ln>
                    <a:noFill/>
                  </a:ln>
                  <a:solidFill>
                    <a:srgbClr val="E78600">
                      <a:lumMod val="75000"/>
                    </a:srgbClr>
                  </a:solidFill>
                  <a:effectLst/>
                  <a:uLnTx/>
                  <a:uFillTx/>
                  <a:latin typeface="Arial" charset="0"/>
                  <a:ea typeface="ＭＳ Ｐゴシック" pitchFamily="34" charset="-128"/>
                </a:rPr>
                <a:t> </a:t>
              </a:r>
              <a:r>
                <a:rPr kumimoji="0" lang="de-CH" sz="1800" b="1" i="0" u="none" strike="noStrike" kern="0" cap="none" spc="0" normalizeH="0" baseline="0" noProof="0" dirty="0" smtClean="0">
                  <a:ln>
                    <a:noFill/>
                  </a:ln>
                  <a:solidFill>
                    <a:srgbClr val="E78600">
                      <a:lumMod val="75000"/>
                    </a:srgbClr>
                  </a:solidFill>
                  <a:effectLst/>
                  <a:uLnTx/>
                  <a:uFillTx/>
                  <a:latin typeface="Arial" charset="0"/>
                  <a:ea typeface="ＭＳ Ｐゴシック" pitchFamily="34" charset="-128"/>
                </a:rPr>
                <a:t>Landwirtschaft</a:t>
              </a:r>
              <a:endParaRPr kumimoji="0" lang="en-GB" sz="1800" b="1" i="0" u="none" strike="noStrike" kern="0" cap="none" spc="0" normalizeH="0" baseline="0" noProof="0" dirty="0" smtClean="0">
                <a:ln>
                  <a:noFill/>
                </a:ln>
                <a:solidFill>
                  <a:srgbClr val="E78600">
                    <a:lumMod val="75000"/>
                  </a:srgbClr>
                </a:solidFill>
                <a:effectLst/>
                <a:uLnTx/>
                <a:uFillTx/>
                <a:latin typeface="Arial" charset="0"/>
                <a:ea typeface="ＭＳ Ｐゴシック" pitchFamily="34" charset="-128"/>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smtClean="0">
                <a:ln>
                  <a:noFill/>
                </a:ln>
                <a:solidFill>
                  <a:srgbClr val="E78600">
                    <a:lumMod val="75000"/>
                  </a:srgbClr>
                </a:solidFill>
                <a:effectLst/>
                <a:uLnTx/>
                <a:uFillTx/>
                <a:latin typeface="Arial" charset="0"/>
                <a:ea typeface="ＭＳ Ｐゴシック" pitchFamily="34" charset="-128"/>
              </a:endParaRPr>
            </a:p>
          </p:txBody>
        </p:sp>
        <p:cxnSp>
          <p:nvCxnSpPr>
            <p:cNvPr id="13" name="Straight Arrow Connector 19"/>
            <p:cNvCxnSpPr/>
            <p:nvPr/>
          </p:nvCxnSpPr>
          <p:spPr bwMode="auto">
            <a:xfrm>
              <a:off x="755576" y="5445224"/>
              <a:ext cx="7560840" cy="72008"/>
            </a:xfrm>
            <a:prstGeom prst="straightConnector1">
              <a:avLst/>
            </a:prstGeom>
            <a:solidFill>
              <a:srgbClr val="008C80"/>
            </a:solidFill>
            <a:ln w="38100" cap="flat" cmpd="sng" algn="ctr">
              <a:solidFill>
                <a:srgbClr val="000000"/>
              </a:solidFill>
              <a:prstDash val="solid"/>
              <a:round/>
              <a:headEnd type="none" w="sm" len="sm"/>
              <a:tailEnd type="arrow"/>
            </a:ln>
            <a:effectLst/>
          </p:spPr>
        </p:cxnSp>
        <p:cxnSp>
          <p:nvCxnSpPr>
            <p:cNvPr id="14" name="Straight Arrow Connector 22"/>
            <p:cNvCxnSpPr/>
            <p:nvPr/>
          </p:nvCxnSpPr>
          <p:spPr bwMode="auto">
            <a:xfrm flipV="1">
              <a:off x="2627784" y="908720"/>
              <a:ext cx="0" cy="4536504"/>
            </a:xfrm>
            <a:prstGeom prst="straightConnector1">
              <a:avLst/>
            </a:prstGeom>
            <a:solidFill>
              <a:srgbClr val="008C80"/>
            </a:solidFill>
            <a:ln w="38100" cap="flat" cmpd="sng" algn="ctr">
              <a:solidFill>
                <a:srgbClr val="000000"/>
              </a:solidFill>
              <a:prstDash val="solid"/>
              <a:round/>
              <a:headEnd type="none" w="sm" len="sm"/>
              <a:tailEnd type="arrow"/>
            </a:ln>
            <a:effectLst/>
          </p:spPr>
        </p:cxnSp>
        <p:sp>
          <p:nvSpPr>
            <p:cNvPr id="15" name="TextBox 27"/>
            <p:cNvSpPr txBox="1"/>
            <p:nvPr/>
          </p:nvSpPr>
          <p:spPr>
            <a:xfrm>
              <a:off x="741681" y="5322246"/>
              <a:ext cx="356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2400" b="1" i="0" u="none" strike="noStrike" kern="0" cap="none" spc="0" normalizeH="0" baseline="0" noProof="0" dirty="0" smtClean="0">
                  <a:ln>
                    <a:noFill/>
                  </a:ln>
                  <a:solidFill>
                    <a:srgbClr val="000000"/>
                  </a:solidFill>
                  <a:effectLst/>
                  <a:uLnTx/>
                  <a:uFillTx/>
                  <a:latin typeface="Arial" charset="0"/>
                  <a:ea typeface="ＭＳ Ｐゴシック" pitchFamily="34" charset="-128"/>
                </a:rPr>
                <a:t>_</a:t>
              </a:r>
              <a:endParaRPr kumimoji="0" lang="en-GB" sz="240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sp>
          <p:nvSpPr>
            <p:cNvPr id="16" name="TextBox 28"/>
            <p:cNvSpPr txBox="1"/>
            <p:nvPr/>
          </p:nvSpPr>
          <p:spPr>
            <a:xfrm>
              <a:off x="7668344" y="5612955"/>
              <a:ext cx="36420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2400" b="1" i="0" u="none" strike="noStrike" kern="0" cap="none" spc="0" normalizeH="0" baseline="0" noProof="0" dirty="0" smtClean="0">
                  <a:ln>
                    <a:noFill/>
                  </a:ln>
                  <a:solidFill>
                    <a:srgbClr val="000000"/>
                  </a:solidFill>
                  <a:effectLst/>
                  <a:uLnTx/>
                  <a:uFillTx/>
                  <a:latin typeface="Arial" charset="0"/>
                  <a:ea typeface="ＭＳ Ｐゴシック" pitchFamily="34" charset="-128"/>
                </a:rPr>
                <a:t>+</a:t>
              </a:r>
              <a:endParaRPr kumimoji="0" lang="en-GB" sz="240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sp>
          <p:nvSpPr>
            <p:cNvPr id="17" name="TextBox 24"/>
            <p:cNvSpPr txBox="1"/>
            <p:nvPr/>
          </p:nvSpPr>
          <p:spPr>
            <a:xfrm>
              <a:off x="1434539" y="1337008"/>
              <a:ext cx="949796" cy="348098"/>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000000"/>
                  </a:solidFill>
                  <a:effectLst/>
                  <a:uLnTx/>
                  <a:uFillTx/>
                  <a:latin typeface="Arial" charset="0"/>
                  <a:ea typeface="ＭＳ Ｐゴシック" pitchFamily="34" charset="-128"/>
                </a:rPr>
                <a:t>Intensiv</a:t>
              </a:r>
              <a:endParaRPr kumimoji="0" lang="en-GB" sz="105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sp>
          <p:nvSpPr>
            <p:cNvPr id="18" name="TextBox 29"/>
            <p:cNvSpPr txBox="1"/>
            <p:nvPr/>
          </p:nvSpPr>
          <p:spPr>
            <a:xfrm>
              <a:off x="1404080" y="5071349"/>
              <a:ext cx="1013526" cy="348098"/>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000000"/>
                  </a:solidFill>
                  <a:effectLst/>
                  <a:uLnTx/>
                  <a:uFillTx/>
                  <a:latin typeface="Arial" charset="0"/>
                  <a:ea typeface="ＭＳ Ｐゴシック" pitchFamily="34" charset="-128"/>
                </a:rPr>
                <a:t>Extensiv</a:t>
              </a:r>
              <a:endParaRPr kumimoji="0" lang="en-GB" sz="105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sp>
          <p:nvSpPr>
            <p:cNvPr id="19" name="TextBox 30"/>
            <p:cNvSpPr txBox="1"/>
            <p:nvPr/>
          </p:nvSpPr>
          <p:spPr>
            <a:xfrm>
              <a:off x="4355976" y="5645411"/>
              <a:ext cx="3006736" cy="1455680"/>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000000"/>
                  </a:solidFill>
                  <a:effectLst/>
                  <a:uLnTx/>
                  <a:uFillTx/>
                  <a:latin typeface="Arial" charset="0"/>
                  <a:ea typeface="ＭＳ Ｐゴシック" pitchFamily="34" charset="-128"/>
                </a:rPr>
                <a:t>Grad der Nachhaltigkeit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50" b="0" i="0" u="none" strike="noStrike" kern="0" cap="none" spc="0" normalizeH="0" baseline="0" noProof="0" dirty="0" smtClean="0">
                  <a:ln>
                    <a:noFill/>
                  </a:ln>
                  <a:solidFill>
                    <a:srgbClr val="000000"/>
                  </a:solidFill>
                  <a:effectLst/>
                  <a:uLnTx/>
                  <a:uFillTx/>
                  <a:latin typeface="Arial" charset="0"/>
                  <a:ea typeface="ＭＳ Ｐゴシック" pitchFamily="34" charset="-128"/>
                </a:rPr>
                <a:t>ökologische Integrität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50" b="0" i="0" u="none" strike="noStrike" kern="0" cap="none" spc="0" normalizeH="0" baseline="0" noProof="0" dirty="0" smtClean="0">
                  <a:ln>
                    <a:noFill/>
                  </a:ln>
                  <a:solidFill>
                    <a:srgbClr val="000000"/>
                  </a:solidFill>
                  <a:effectLst/>
                  <a:uLnTx/>
                  <a:uFillTx/>
                  <a:latin typeface="Arial" charset="0"/>
                  <a:ea typeface="ＭＳ Ｐゴシック" pitchFamily="34" charset="-128"/>
                </a:rPr>
                <a:t>ökonomische Resilienz</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50" b="0" i="0" u="none" strike="noStrike" kern="0" cap="none" spc="0" normalizeH="0" baseline="0" noProof="0" dirty="0" smtClean="0">
                  <a:ln>
                    <a:noFill/>
                  </a:ln>
                  <a:solidFill>
                    <a:srgbClr val="000000"/>
                  </a:solidFill>
                  <a:effectLst/>
                  <a:uLnTx/>
                  <a:uFillTx/>
                  <a:latin typeface="Arial" charset="0"/>
                  <a:ea typeface="ＭＳ Ｐゴシック" pitchFamily="34" charset="-128"/>
                </a:rPr>
                <a:t>soziales Wohlergehen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50" b="0" i="0" u="none" strike="noStrike" kern="0" cap="none" spc="0" normalizeH="0" baseline="0" noProof="0" dirty="0" smtClean="0">
                  <a:ln>
                    <a:noFill/>
                  </a:ln>
                  <a:solidFill>
                    <a:srgbClr val="000000"/>
                  </a:solidFill>
                  <a:effectLst/>
                  <a:uLnTx/>
                  <a:uFillTx/>
                  <a:latin typeface="Arial" charset="0"/>
                  <a:ea typeface="ＭＳ Ｐゴシック" pitchFamily="34" charset="-128"/>
                </a:rPr>
                <a:t>gute Unternehmungsführung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sp>
          <p:nvSpPr>
            <p:cNvPr id="20" name="Oval 35"/>
            <p:cNvSpPr/>
            <p:nvPr/>
          </p:nvSpPr>
          <p:spPr bwMode="auto">
            <a:xfrm rot="20732886">
              <a:off x="4349498" y="3096436"/>
              <a:ext cx="4080012" cy="1773325"/>
            </a:xfrm>
            <a:prstGeom prst="ellipse">
              <a:avLst/>
            </a:prstGeom>
            <a:solidFill>
              <a:srgbClr val="A8CD4E"/>
            </a:solidFill>
            <a:ln w="19050" cap="flat" cmpd="sng" algn="ctr">
              <a:solidFill>
                <a:srgbClr val="000000"/>
              </a:solidFill>
              <a:prstDash val="sysDash"/>
              <a:round/>
              <a:headEnd type="none" w="sm" len="sm"/>
              <a:tailEnd type="none" w="sm" len="sm"/>
            </a:ln>
            <a:effectLst/>
          </p:spPr>
          <p:txBody>
            <a:bodyPr vert="horz" wrap="square" lIns="36000" tIns="0" rIns="36000" bIns="180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smtClean="0">
                  <a:ln>
                    <a:noFill/>
                  </a:ln>
                  <a:solidFill>
                    <a:srgbClr val="009242"/>
                  </a:solidFill>
                  <a:effectLst/>
                  <a:uLnTx/>
                  <a:uFillTx/>
                  <a:latin typeface="Arial" charset="0"/>
                  <a:ea typeface="ＭＳ Ｐゴシック" pitchFamily="34" charset="-128"/>
                </a:rPr>
                <a:t>ökologische Landwirtschaft</a:t>
              </a:r>
              <a:endParaRPr kumimoji="0" lang="en-GB" sz="1800" b="1" i="0" u="none" strike="noStrike" kern="0" cap="none" spc="0" normalizeH="0" baseline="0" noProof="0" dirty="0" smtClean="0">
                <a:ln>
                  <a:noFill/>
                </a:ln>
                <a:solidFill>
                  <a:srgbClr val="009242"/>
                </a:solidFill>
                <a:effectLst/>
                <a:uLnTx/>
                <a:uFillTx/>
                <a:latin typeface="Arial" charset="0"/>
                <a:ea typeface="ＭＳ Ｐゴシック" pitchFamily="34" charset="-128"/>
              </a:endParaRPr>
            </a:p>
          </p:txBody>
        </p:sp>
        <p:cxnSp>
          <p:nvCxnSpPr>
            <p:cNvPr id="21" name="Straight Arrow Connector 7"/>
            <p:cNvCxnSpPr/>
            <p:nvPr/>
          </p:nvCxnSpPr>
          <p:spPr bwMode="auto">
            <a:xfrm>
              <a:off x="4322284" y="4171720"/>
              <a:ext cx="368617" cy="128406"/>
            </a:xfrm>
            <a:prstGeom prst="straightConnector1">
              <a:avLst/>
            </a:prstGeom>
            <a:solidFill>
              <a:srgbClr val="008C80"/>
            </a:solidFill>
            <a:ln w="19050" cap="flat" cmpd="sng" algn="ctr">
              <a:solidFill>
                <a:srgbClr val="FF0000"/>
              </a:solidFill>
              <a:prstDash val="solid"/>
              <a:round/>
              <a:headEnd type="none" w="sm" len="sm"/>
              <a:tailEnd type="arrow"/>
            </a:ln>
            <a:effectLst/>
          </p:spPr>
        </p:cxnSp>
        <p:cxnSp>
          <p:nvCxnSpPr>
            <p:cNvPr id="22" name="Straight Arrow Connector 25"/>
            <p:cNvCxnSpPr/>
            <p:nvPr/>
          </p:nvCxnSpPr>
          <p:spPr bwMode="auto">
            <a:xfrm>
              <a:off x="5093465" y="3352800"/>
              <a:ext cx="221799" cy="309400"/>
            </a:xfrm>
            <a:prstGeom prst="straightConnector1">
              <a:avLst/>
            </a:prstGeom>
            <a:solidFill>
              <a:srgbClr val="008C80"/>
            </a:solidFill>
            <a:ln w="19050" cap="flat" cmpd="sng" algn="ctr">
              <a:solidFill>
                <a:srgbClr val="FF0000"/>
              </a:solidFill>
              <a:prstDash val="solid"/>
              <a:round/>
              <a:headEnd type="none" w="sm" len="sm"/>
              <a:tailEnd type="arrow"/>
            </a:ln>
            <a:effectLst/>
          </p:spPr>
        </p:cxnSp>
        <p:cxnSp>
          <p:nvCxnSpPr>
            <p:cNvPr id="23" name="Straight Arrow Connector 31"/>
            <p:cNvCxnSpPr/>
            <p:nvPr/>
          </p:nvCxnSpPr>
          <p:spPr bwMode="auto">
            <a:xfrm>
              <a:off x="6312665" y="2948848"/>
              <a:ext cx="74515" cy="305439"/>
            </a:xfrm>
            <a:prstGeom prst="straightConnector1">
              <a:avLst/>
            </a:prstGeom>
            <a:solidFill>
              <a:srgbClr val="008C80"/>
            </a:solidFill>
            <a:ln w="19050" cap="flat" cmpd="sng" algn="ctr">
              <a:solidFill>
                <a:srgbClr val="FF0000"/>
              </a:solidFill>
              <a:prstDash val="solid"/>
              <a:round/>
              <a:headEnd type="none" w="sm" len="sm"/>
              <a:tailEnd type="arrow"/>
            </a:ln>
            <a:effectLst/>
          </p:spPr>
        </p:cxnSp>
        <p:cxnSp>
          <p:nvCxnSpPr>
            <p:cNvPr id="24" name="Straight Arrow Connector 32"/>
            <p:cNvCxnSpPr/>
            <p:nvPr/>
          </p:nvCxnSpPr>
          <p:spPr bwMode="auto">
            <a:xfrm flipH="1" flipV="1">
              <a:off x="6287255" y="4721587"/>
              <a:ext cx="84166" cy="320466"/>
            </a:xfrm>
            <a:prstGeom prst="straightConnector1">
              <a:avLst/>
            </a:prstGeom>
            <a:solidFill>
              <a:srgbClr val="008C80"/>
            </a:solidFill>
            <a:ln w="19050" cap="flat" cmpd="sng" algn="ctr">
              <a:solidFill>
                <a:srgbClr val="FF0000"/>
              </a:solidFill>
              <a:prstDash val="solid"/>
              <a:round/>
              <a:headEnd type="none" w="sm" len="sm"/>
              <a:tailEnd type="arrow"/>
            </a:ln>
            <a:effectLst/>
          </p:spPr>
        </p:cxnSp>
        <p:cxnSp>
          <p:nvCxnSpPr>
            <p:cNvPr id="25" name="Straight Arrow Connector 37"/>
            <p:cNvCxnSpPr/>
            <p:nvPr/>
          </p:nvCxnSpPr>
          <p:spPr bwMode="auto">
            <a:xfrm flipH="1" flipV="1">
              <a:off x="7133117" y="4461070"/>
              <a:ext cx="145360" cy="331267"/>
            </a:xfrm>
            <a:prstGeom prst="straightConnector1">
              <a:avLst/>
            </a:prstGeom>
            <a:solidFill>
              <a:srgbClr val="008C80"/>
            </a:solidFill>
            <a:ln w="19050" cap="flat" cmpd="sng" algn="ctr">
              <a:solidFill>
                <a:srgbClr val="FF0000"/>
              </a:solidFill>
              <a:prstDash val="solid"/>
              <a:round/>
              <a:headEnd type="none" w="sm" len="sm"/>
              <a:tailEnd type="arrow"/>
            </a:ln>
            <a:effectLst/>
          </p:spPr>
        </p:cxnSp>
        <p:cxnSp>
          <p:nvCxnSpPr>
            <p:cNvPr id="26" name="Straight Arrow Connector 38"/>
            <p:cNvCxnSpPr/>
            <p:nvPr/>
          </p:nvCxnSpPr>
          <p:spPr bwMode="auto">
            <a:xfrm flipV="1">
              <a:off x="5100810" y="4771225"/>
              <a:ext cx="74624" cy="285517"/>
            </a:xfrm>
            <a:prstGeom prst="straightConnector1">
              <a:avLst/>
            </a:prstGeom>
            <a:solidFill>
              <a:srgbClr val="008C80"/>
            </a:solidFill>
            <a:ln w="19050" cap="flat" cmpd="sng" algn="ctr">
              <a:solidFill>
                <a:srgbClr val="FF0000"/>
              </a:solidFill>
              <a:prstDash val="solid"/>
              <a:round/>
              <a:headEnd type="none" w="sm" len="sm"/>
              <a:tailEnd type="arrow"/>
            </a:ln>
            <a:effectLst/>
          </p:spPr>
        </p:cxnSp>
        <p:sp>
          <p:nvSpPr>
            <p:cNvPr id="27" name="Textfeld 26"/>
            <p:cNvSpPr txBox="1"/>
            <p:nvPr/>
          </p:nvSpPr>
          <p:spPr>
            <a:xfrm rot="565651">
              <a:off x="6846377" y="2400313"/>
              <a:ext cx="2004637" cy="569613"/>
            </a:xfrm>
            <a:prstGeom prst="rect">
              <a:avLst/>
            </a:prstGeom>
            <a:noFill/>
            <a:scene3d>
              <a:camera prst="orthographicFront">
                <a:rot lat="0" lon="0" rev="0"/>
              </a:camera>
              <a:lightRig rig="threePt" dir="t"/>
            </a:scene3d>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000000"/>
                  </a:solidFill>
                  <a:effectLst/>
                  <a:uLnTx/>
                  <a:uFillTx/>
                  <a:latin typeface="Arial" charset="0"/>
                  <a:ea typeface="ＭＳ Ｐゴシック" pitchFamily="34" charset="-128"/>
                </a:rPr>
                <a:t>Eintrittsschwelle</a:t>
              </a:r>
            </a:p>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000000"/>
                  </a:solidFill>
                  <a:effectLst/>
                  <a:uLnTx/>
                  <a:uFillTx/>
                  <a:latin typeface="Arial" charset="0"/>
                  <a:ea typeface="ＭＳ Ｐゴシック" pitchFamily="34" charset="-128"/>
                </a:rPr>
                <a:t>EU-Ökoverordnung </a:t>
              </a:r>
            </a:p>
          </p:txBody>
        </p:sp>
        <p:sp>
          <p:nvSpPr>
            <p:cNvPr id="28" name="Textfeld 27"/>
            <p:cNvSpPr txBox="1"/>
            <p:nvPr/>
          </p:nvSpPr>
          <p:spPr>
            <a:xfrm>
              <a:off x="2929988" y="3978561"/>
              <a:ext cx="1336011" cy="36585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050" b="1" i="0" u="none" strike="noStrike" kern="0" cap="none" spc="0" normalizeH="0" baseline="0" noProof="0" dirty="0" smtClean="0">
                  <a:ln>
                    <a:noFill/>
                  </a:ln>
                  <a:solidFill>
                    <a:srgbClr val="FF0000"/>
                  </a:solidFill>
                  <a:effectLst/>
                  <a:uLnTx/>
                  <a:uFillTx/>
                  <a:latin typeface="Arial" charset="0"/>
                  <a:ea typeface="ＭＳ Ｐゴシック" pitchFamily="34" charset="-128"/>
                </a:rPr>
                <a:t>Umsteller</a:t>
              </a:r>
            </a:p>
          </p:txBody>
        </p:sp>
        <p:sp>
          <p:nvSpPr>
            <p:cNvPr id="29" name="Right Arrow 20"/>
            <p:cNvSpPr/>
            <p:nvPr/>
          </p:nvSpPr>
          <p:spPr bwMode="auto">
            <a:xfrm rot="20743392">
              <a:off x="6101338" y="4312088"/>
              <a:ext cx="978408" cy="184129"/>
            </a:xfrm>
            <a:prstGeom prst="rightArrow">
              <a:avLst/>
            </a:prstGeom>
            <a:solidFill>
              <a:srgbClr val="00924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grpSp>
    </p:spTree>
    <p:extLst>
      <p:ext uri="{BB962C8B-B14F-4D97-AF65-F5344CB8AC3E}">
        <p14:creationId xmlns:p14="http://schemas.microsoft.com/office/powerpoint/2010/main" val="779105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Bio 3.0</a:t>
            </a:r>
            <a:endParaRPr lang="de-CH" dirty="0"/>
          </a:p>
        </p:txBody>
      </p:sp>
      <p:sp>
        <p:nvSpPr>
          <p:cNvPr id="3" name="Inhaltsplatzhalter 2"/>
          <p:cNvSpPr>
            <a:spLocks noGrp="1"/>
          </p:cNvSpPr>
          <p:nvPr>
            <p:ph idx="12"/>
          </p:nvPr>
        </p:nvSpPr>
        <p:spPr/>
        <p:txBody>
          <a:bodyPr>
            <a:normAutofit/>
          </a:bodyPr>
          <a:lstStyle/>
          <a:p>
            <a:r>
              <a:rPr lang="de-CH" dirty="0" smtClean="0"/>
              <a:t>Dynamisches Entwicklungskonzept: «Beste Praxis»</a:t>
            </a:r>
            <a:endParaRPr lang="de-CH" dirty="0"/>
          </a:p>
        </p:txBody>
      </p:sp>
      <p:sp>
        <p:nvSpPr>
          <p:cNvPr id="5" name="Inhaltsplatzhalter 4"/>
          <p:cNvSpPr>
            <a:spLocks noGrp="1"/>
          </p:cNvSpPr>
          <p:nvPr>
            <p:ph idx="14"/>
          </p:nvPr>
        </p:nvSpPr>
        <p:spPr>
          <a:xfrm>
            <a:off x="628650" y="6108698"/>
            <a:ext cx="7886700" cy="279120"/>
          </a:xfrm>
        </p:spPr>
        <p:txBody>
          <a:bodyPr/>
          <a:lstStyle/>
          <a:p>
            <a:r>
              <a:rPr lang="de-CH" dirty="0"/>
              <a:t>Quelle: Diskussionspapier Bio </a:t>
            </a:r>
            <a:r>
              <a:rPr lang="de-CH" spc="0" dirty="0"/>
              <a:t>3.0</a:t>
            </a:r>
            <a:r>
              <a:rPr lang="de-CH" dirty="0"/>
              <a:t> (Niggli et al., 2015</a:t>
            </a:r>
            <a:r>
              <a:rPr lang="de-CH" dirty="0" smtClean="0"/>
              <a:t>)</a:t>
            </a:r>
            <a:r>
              <a:rPr lang="de-CH" dirty="0"/>
              <a:t> </a:t>
            </a:r>
          </a:p>
        </p:txBody>
      </p:sp>
      <p:pic>
        <p:nvPicPr>
          <p:cNvPr id="10" name="Inhaltsplatzhalter 9"/>
          <p:cNvPicPr>
            <a:picLocks noGrp="1" noChangeAspect="1"/>
          </p:cNvPicPr>
          <p:nvPr>
            <p:ph sz="quarter" idx="17"/>
          </p:nvPr>
        </p:nvPicPr>
        <p:blipFill rotWithShape="1">
          <a:blip r:embed="rId2" cstate="screen">
            <a:extLst>
              <a:ext uri="{28A0092B-C50C-407E-A947-70E740481C1C}">
                <a14:useLocalDpi xmlns:a14="http://schemas.microsoft.com/office/drawing/2010/main" val="0"/>
              </a:ext>
            </a:extLst>
          </a:blip>
          <a:srcRect l="8697" t="13757" r="27569" b="22895"/>
          <a:stretch/>
        </p:blipFill>
        <p:spPr>
          <a:xfrm>
            <a:off x="323528" y="1982392"/>
            <a:ext cx="4927876" cy="3462832"/>
          </a:xfrm>
          <a:prstGeom prst="rect">
            <a:avLst/>
          </a:prstGeom>
        </p:spPr>
      </p:pic>
      <p:sp>
        <p:nvSpPr>
          <p:cNvPr id="9" name="Inhaltsplatzhalter 8"/>
          <p:cNvSpPr>
            <a:spLocks noGrp="1"/>
          </p:cNvSpPr>
          <p:nvPr>
            <p:ph sz="quarter" idx="21"/>
          </p:nvPr>
        </p:nvSpPr>
        <p:spPr>
          <a:xfrm>
            <a:off x="5652120" y="1543199"/>
            <a:ext cx="3096344" cy="4276576"/>
          </a:xfrm>
        </p:spPr>
        <p:txBody>
          <a:bodyPr/>
          <a:lstStyle/>
          <a:p>
            <a:r>
              <a:rPr lang="de-CH" b="1" dirty="0" smtClean="0"/>
              <a:t>Beste Praxis:</a:t>
            </a:r>
            <a:r>
              <a:rPr lang="de-CH" dirty="0" smtClean="0"/>
              <a:t/>
            </a:r>
            <a:br>
              <a:rPr lang="de-CH" dirty="0" smtClean="0"/>
            </a:br>
            <a:r>
              <a:rPr lang="de-CH" dirty="0" smtClean="0"/>
              <a:t>Weitergehende Leistungen </a:t>
            </a:r>
            <a:br>
              <a:rPr lang="de-CH" dirty="0" smtClean="0"/>
            </a:br>
            <a:r>
              <a:rPr lang="de-CH" dirty="0" smtClean="0"/>
              <a:t>(Richtlinien Bioverbände, </a:t>
            </a:r>
            <a:br>
              <a:rPr lang="de-CH" dirty="0" smtClean="0"/>
            </a:br>
            <a:r>
              <a:rPr lang="de-CH" dirty="0" smtClean="0"/>
              <a:t>private Labels) </a:t>
            </a:r>
            <a:r>
              <a:rPr lang="de-CH" dirty="0" smtClean="0">
                <a:solidFill>
                  <a:schemeClr val="bg1">
                    <a:lumMod val="50000"/>
                  </a:schemeClr>
                </a:solidFill>
                <a:sym typeface="Wingdings" panose="05000000000000000000" pitchFamily="2" charset="2"/>
              </a:rPr>
              <a:t/>
            </a:r>
            <a:br>
              <a:rPr lang="de-CH" dirty="0" smtClean="0">
                <a:solidFill>
                  <a:schemeClr val="bg1">
                    <a:lumMod val="50000"/>
                  </a:schemeClr>
                </a:solidFill>
                <a:sym typeface="Wingdings" panose="05000000000000000000" pitchFamily="2" charset="2"/>
              </a:rPr>
            </a:br>
            <a:r>
              <a:rPr lang="de-CH" dirty="0" smtClean="0">
                <a:solidFill>
                  <a:schemeClr val="accent1">
                    <a:lumMod val="75000"/>
                  </a:schemeClr>
                </a:solidFill>
                <a:sym typeface="Wingdings" panose="05000000000000000000" pitchFamily="2" charset="2"/>
              </a:rPr>
              <a:t>bedeutend für Marketing und Kommunikation (Nische)</a:t>
            </a:r>
          </a:p>
          <a:p>
            <a:endParaRPr lang="de-CH" b="1" dirty="0" smtClean="0"/>
          </a:p>
          <a:p>
            <a:r>
              <a:rPr lang="de-CH" b="1" dirty="0" smtClean="0"/>
              <a:t>Staatliche Ökoregelung: </a:t>
            </a:r>
            <a:r>
              <a:rPr lang="de-CH" dirty="0"/>
              <a:t>Genau definierte Mindestanforderungen </a:t>
            </a:r>
            <a:br>
              <a:rPr lang="de-CH" dirty="0"/>
            </a:br>
            <a:r>
              <a:rPr lang="de-CH" dirty="0"/>
              <a:t>für den Biolandbau </a:t>
            </a:r>
            <a:br>
              <a:rPr lang="de-CH" dirty="0"/>
            </a:br>
            <a:r>
              <a:rPr lang="de-CH" dirty="0" smtClean="0">
                <a:solidFill>
                  <a:schemeClr val="accent1">
                    <a:lumMod val="75000"/>
                  </a:schemeClr>
                </a:solidFill>
                <a:sym typeface="Wingdings" panose="05000000000000000000" pitchFamily="2" charset="2"/>
              </a:rPr>
              <a:t>als </a:t>
            </a:r>
            <a:r>
              <a:rPr lang="de-CH" dirty="0">
                <a:solidFill>
                  <a:schemeClr val="accent1">
                    <a:lumMod val="75000"/>
                  </a:schemeClr>
                </a:solidFill>
                <a:sym typeface="Wingdings" panose="05000000000000000000" pitchFamily="2" charset="2"/>
              </a:rPr>
              <a:t>Modell für die ganze </a:t>
            </a:r>
            <a:r>
              <a:rPr lang="de-CH" dirty="0" smtClean="0">
                <a:solidFill>
                  <a:schemeClr val="accent1">
                    <a:lumMod val="75000"/>
                  </a:schemeClr>
                </a:solidFill>
                <a:sym typeface="Wingdings" panose="05000000000000000000" pitchFamily="2" charset="2"/>
              </a:rPr>
              <a:t>Landwirtschaft (Innovationsstrategie)</a:t>
            </a:r>
            <a:endParaRPr lang="de-CH" dirty="0">
              <a:solidFill>
                <a:schemeClr val="accent1">
                  <a:lumMod val="75000"/>
                </a:schemeClr>
              </a:solidFill>
            </a:endParaRPr>
          </a:p>
          <a:p>
            <a:endParaRPr lang="de-CH" dirty="0"/>
          </a:p>
        </p:txBody>
      </p:sp>
    </p:spTree>
    <p:extLst>
      <p:ext uri="{BB962C8B-B14F-4D97-AF65-F5344CB8AC3E}">
        <p14:creationId xmlns:p14="http://schemas.microsoft.com/office/powerpoint/2010/main" val="4274397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CH" dirty="0" smtClean="0"/>
              <a:t>Bio 3.0</a:t>
            </a:r>
            <a:endParaRPr lang="de-CH" dirty="0"/>
          </a:p>
        </p:txBody>
      </p:sp>
      <p:sp>
        <p:nvSpPr>
          <p:cNvPr id="11" name="Inhaltsplatzhalter 10"/>
          <p:cNvSpPr>
            <a:spLocks noGrp="1"/>
          </p:cNvSpPr>
          <p:nvPr>
            <p:ph idx="12"/>
          </p:nvPr>
        </p:nvSpPr>
        <p:spPr/>
        <p:txBody>
          <a:bodyPr>
            <a:normAutofit/>
          </a:bodyPr>
          <a:lstStyle/>
          <a:p>
            <a:r>
              <a:rPr lang="de-DE" dirty="0"/>
              <a:t>IFOAM Best Practice Guideline</a:t>
            </a:r>
            <a:endParaRPr lang="de-CH" dirty="0"/>
          </a:p>
        </p:txBody>
      </p:sp>
      <p:sp>
        <p:nvSpPr>
          <p:cNvPr id="12" name="Inhaltsplatzhalter 11"/>
          <p:cNvSpPr>
            <a:spLocks noGrp="1"/>
          </p:cNvSpPr>
          <p:nvPr>
            <p:ph idx="14"/>
          </p:nvPr>
        </p:nvSpPr>
        <p:spPr>
          <a:xfrm>
            <a:off x="628650" y="6078918"/>
            <a:ext cx="7886700" cy="279120"/>
          </a:xfrm>
        </p:spPr>
        <p:txBody>
          <a:bodyPr/>
          <a:lstStyle/>
          <a:p>
            <a:r>
              <a:rPr lang="de-CH" dirty="0" smtClean="0"/>
              <a:t>Quelle: IFOAM</a:t>
            </a:r>
            <a:endParaRPr lang="de-CH" dirty="0"/>
          </a:p>
        </p:txBody>
      </p:sp>
      <p:sp>
        <p:nvSpPr>
          <p:cNvPr id="14" name="Inhaltsplatzhalter 13"/>
          <p:cNvSpPr>
            <a:spLocks noGrp="1"/>
          </p:cNvSpPr>
          <p:nvPr>
            <p:ph sz="quarter" idx="21"/>
          </p:nvPr>
        </p:nvSpPr>
        <p:spPr/>
        <p:txBody>
          <a:bodyPr/>
          <a:lstStyle/>
          <a:p>
            <a:r>
              <a:rPr lang="de-DE" b="1" dirty="0" smtClean="0"/>
              <a:t>Auch </a:t>
            </a:r>
            <a:r>
              <a:rPr lang="de-DE" b="1" dirty="0"/>
              <a:t>in </a:t>
            </a:r>
            <a:r>
              <a:rPr lang="de-DE" b="1" dirty="0" smtClean="0"/>
              <a:t>Zukunft: </a:t>
            </a:r>
            <a:r>
              <a:rPr lang="de-DE" dirty="0" smtClean="0"/>
              <a:t>Kerndokument für </a:t>
            </a:r>
            <a:r>
              <a:rPr lang="de-DE" dirty="0"/>
              <a:t>die globale Diskussion über Nachhaltigkeit </a:t>
            </a:r>
            <a:endParaRPr lang="de-DE" dirty="0" smtClean="0"/>
          </a:p>
          <a:p>
            <a:r>
              <a:rPr lang="de-DE" dirty="0"/>
              <a:t>f</a:t>
            </a:r>
            <a:r>
              <a:rPr lang="de-DE" dirty="0" smtClean="0"/>
              <a:t>ür Landwirtschaft und Wertschöpfungsketten </a:t>
            </a:r>
          </a:p>
          <a:p>
            <a:r>
              <a:rPr lang="de-DE" dirty="0" smtClean="0"/>
              <a:t>innerhalb </a:t>
            </a:r>
            <a:r>
              <a:rPr lang="de-DE" dirty="0"/>
              <a:t>und </a:t>
            </a:r>
            <a:r>
              <a:rPr lang="de-DE" dirty="0" smtClean="0"/>
              <a:t>ausserhalb </a:t>
            </a:r>
            <a:r>
              <a:rPr lang="de-DE" dirty="0"/>
              <a:t>der </a:t>
            </a:r>
            <a:r>
              <a:rPr lang="de-DE" dirty="0" smtClean="0"/>
              <a:t/>
            </a:r>
            <a:br>
              <a:rPr lang="de-DE" dirty="0" smtClean="0"/>
            </a:br>
            <a:r>
              <a:rPr lang="de-DE" dirty="0" smtClean="0"/>
              <a:t>Biobranche</a:t>
            </a:r>
            <a:endParaRPr lang="de-CH" dirty="0"/>
          </a:p>
        </p:txBody>
      </p:sp>
      <p:sp>
        <p:nvSpPr>
          <p:cNvPr id="2" name="Inhaltsplatzhalter 1"/>
          <p:cNvSpPr>
            <a:spLocks noGrp="1"/>
          </p:cNvSpPr>
          <p:nvPr>
            <p:ph sz="quarter" idx="17"/>
          </p:nvPr>
        </p:nvSpPr>
        <p:spPr/>
        <p:txBody>
          <a:bodyPr/>
          <a:lstStyle/>
          <a:p>
            <a:endParaRPr lang="de-CH" dirty="0"/>
          </a:p>
        </p:txBody>
      </p:sp>
      <p:pic>
        <p:nvPicPr>
          <p:cNvPr id="9" name="Inhaltsplatzhalter 14"/>
          <p:cNvPicPr>
            <a:picLocks noChangeAspect="1"/>
          </p:cNvPicPr>
          <p:nvPr/>
        </p:nvPicPr>
        <p:blipFill>
          <a:blip r:embed="rId2"/>
          <a:stretch>
            <a:fillRect/>
          </a:stretch>
        </p:blipFill>
        <p:spPr bwMode="auto">
          <a:xfrm>
            <a:off x="827584" y="1582721"/>
            <a:ext cx="429987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376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Entwicklung Biolandbau</a:t>
            </a:r>
            <a:endParaRPr lang="de-CH" dirty="0"/>
          </a:p>
        </p:txBody>
      </p:sp>
      <p:sp>
        <p:nvSpPr>
          <p:cNvPr id="3" name="Inhaltsplatzhalter 2"/>
          <p:cNvSpPr>
            <a:spLocks noGrp="1"/>
          </p:cNvSpPr>
          <p:nvPr>
            <p:ph idx="12"/>
          </p:nvPr>
        </p:nvSpPr>
        <p:spPr/>
        <p:txBody>
          <a:bodyPr/>
          <a:lstStyle/>
          <a:p>
            <a:r>
              <a:rPr lang="de-CH" dirty="0"/>
              <a:t>Impressum, Bezug und </a:t>
            </a:r>
            <a:r>
              <a:rPr lang="de-CH" dirty="0" smtClean="0"/>
              <a:t>Nutzungsrechte</a:t>
            </a:r>
            <a:endParaRPr lang="de-CH" dirty="0"/>
          </a:p>
        </p:txBody>
      </p:sp>
      <p:sp>
        <p:nvSpPr>
          <p:cNvPr id="5" name="Inhaltsplatzhalter 4"/>
          <p:cNvSpPr>
            <a:spLocks noGrp="1"/>
          </p:cNvSpPr>
          <p:nvPr>
            <p:ph sz="quarter" idx="17"/>
          </p:nvPr>
        </p:nvSpPr>
        <p:spPr/>
        <p:txBody>
          <a:bodyPr/>
          <a:lstStyle/>
          <a:p>
            <a:pPr>
              <a:lnSpc>
                <a:spcPct val="100000"/>
              </a:lnSpc>
              <a:spcBef>
                <a:spcPts val="0"/>
              </a:spcBef>
            </a:pPr>
            <a:r>
              <a:rPr lang="de-CH" sz="1200" b="1" dirty="0" smtClean="0"/>
              <a:t>Herausgeber </a:t>
            </a:r>
            <a:endParaRPr lang="de-CH" sz="1200" b="1" dirty="0"/>
          </a:p>
          <a:p>
            <a:pPr>
              <a:lnSpc>
                <a:spcPct val="100000"/>
              </a:lnSpc>
              <a:spcBef>
                <a:spcPts val="0"/>
              </a:spcBef>
            </a:pPr>
            <a:r>
              <a:rPr lang="de-CH" sz="1200" dirty="0"/>
              <a:t>Forschungsinstitut für biologischen Landbau (FiBL), Ackerstrasse 113, Postfach 219, </a:t>
            </a:r>
            <a:br>
              <a:rPr lang="de-CH" sz="1200" dirty="0"/>
            </a:br>
            <a:r>
              <a:rPr lang="de-CH" sz="1200" dirty="0"/>
              <a:t>CH-5070 Frick</a:t>
            </a:r>
            <a:br>
              <a:rPr lang="de-CH" sz="1200" dirty="0"/>
            </a:br>
            <a:r>
              <a:rPr lang="de-CH" sz="1200" dirty="0"/>
              <a:t>Tel. +41 (0)62 865 72 72</a:t>
            </a:r>
            <a:br>
              <a:rPr lang="de-CH" sz="1200" dirty="0"/>
            </a:br>
            <a:r>
              <a:rPr lang="de-CH" sz="1200" dirty="0">
                <a:hlinkClick r:id="rId3"/>
              </a:rPr>
              <a:t>info.suisse@fibl.org</a:t>
            </a:r>
            <a:r>
              <a:rPr lang="de-CH" sz="1200" dirty="0"/>
              <a:t>, </a:t>
            </a:r>
            <a:r>
              <a:rPr lang="de-CH" sz="1200" dirty="0">
                <a:hlinkClick r:id="rId4"/>
              </a:rPr>
              <a:t>www.fibl.org </a:t>
            </a:r>
            <a:endParaRPr lang="de-CH" sz="1200" b="1" dirty="0" smtClean="0"/>
          </a:p>
          <a:p>
            <a:r>
              <a:rPr lang="de-CH" sz="1200" dirty="0" smtClean="0"/>
              <a:t>Bio Suisse </a:t>
            </a:r>
            <a:br>
              <a:rPr lang="de-CH" sz="1200" dirty="0" smtClean="0"/>
            </a:br>
            <a:r>
              <a:rPr lang="de-CH" sz="1200" dirty="0" smtClean="0"/>
              <a:t>Peter Merian-Strasse 34 </a:t>
            </a:r>
            <a:br>
              <a:rPr lang="de-CH" sz="1200" dirty="0" smtClean="0"/>
            </a:br>
            <a:r>
              <a:rPr lang="de-CH" sz="1200" dirty="0" smtClean="0"/>
              <a:t>CH-4052 Basel </a:t>
            </a:r>
            <a:br>
              <a:rPr lang="de-CH" sz="1200" dirty="0" smtClean="0"/>
            </a:br>
            <a:r>
              <a:rPr lang="de-CH" sz="1200" dirty="0" smtClean="0"/>
              <a:t>Tel. +41 (0)61 204 66 66 </a:t>
            </a:r>
            <a:br>
              <a:rPr lang="de-CH" sz="1200" dirty="0" smtClean="0"/>
            </a:br>
            <a:r>
              <a:rPr lang="de-CH" sz="1200" dirty="0" smtClean="0">
                <a:hlinkClick r:id="rId5"/>
              </a:rPr>
              <a:t>bio@bio-suisse.ch</a:t>
            </a:r>
            <a:r>
              <a:rPr lang="de-CH" sz="1200" dirty="0" smtClean="0"/>
              <a:t>, </a:t>
            </a:r>
            <a:r>
              <a:rPr lang="de-CH" sz="1200" dirty="0" smtClean="0">
                <a:hlinkClick r:id="rId6"/>
              </a:rPr>
              <a:t>www.bio-suisse.ch</a:t>
            </a:r>
            <a:r>
              <a:rPr lang="de-CH" sz="1200" dirty="0" smtClean="0"/>
              <a:t> </a:t>
            </a:r>
            <a:endParaRPr lang="de-CH" sz="1200" dirty="0"/>
          </a:p>
          <a:p>
            <a:pPr>
              <a:lnSpc>
                <a:spcPct val="100000"/>
              </a:lnSpc>
              <a:spcBef>
                <a:spcPts val="700"/>
              </a:spcBef>
            </a:pPr>
            <a:r>
              <a:rPr lang="de-CH" sz="1200" b="1" dirty="0"/>
              <a:t>Mitarbeit und Durchsicht: </a:t>
            </a:r>
            <a:r>
              <a:rPr lang="de-CH" sz="1200" dirty="0" smtClean="0"/>
              <a:t>Thomas Alföldi, Urs </a:t>
            </a:r>
            <a:r>
              <a:rPr lang="de-CH" sz="1200" dirty="0"/>
              <a:t>Guyer (Bio Suisse), </a:t>
            </a:r>
            <a:r>
              <a:rPr lang="de-CH" sz="1200" dirty="0" smtClean="0"/>
              <a:t>Matthias Klaiss, Martin Koller, Urs Niggli, Robert </a:t>
            </a:r>
            <a:r>
              <a:rPr lang="de-CH" sz="1200" dirty="0"/>
              <a:t>Obrist, Pascal Olivier </a:t>
            </a:r>
            <a:r>
              <a:rPr lang="de-CH" sz="1200" dirty="0" smtClean="0"/>
              <a:t>(</a:t>
            </a:r>
            <a:r>
              <a:rPr lang="de-CH" sz="1200" dirty="0"/>
              <a:t>Bio Suisse</a:t>
            </a:r>
            <a:r>
              <a:rPr lang="de-CH" sz="1200" dirty="0" smtClean="0"/>
              <a:t>), Otto </a:t>
            </a:r>
            <a:r>
              <a:rPr lang="de-CH" sz="1200" dirty="0" smtClean="0"/>
              <a:t>Schmid</a:t>
            </a:r>
            <a:endParaRPr lang="de-CH" sz="1200" b="1" dirty="0" smtClean="0"/>
          </a:p>
          <a:p>
            <a:pPr>
              <a:lnSpc>
                <a:spcPct val="100000"/>
              </a:lnSpc>
              <a:spcBef>
                <a:spcPts val="700"/>
              </a:spcBef>
            </a:pPr>
            <a:r>
              <a:rPr lang="de-CH" sz="1200" b="1" dirty="0"/>
              <a:t>Redaktion, Gestaltung:</a:t>
            </a:r>
            <a:r>
              <a:rPr lang="de-CH" sz="1200" dirty="0"/>
              <a:t> Simone Bissig, </a:t>
            </a:r>
          </a:p>
          <a:p>
            <a:pPr>
              <a:lnSpc>
                <a:spcPct val="100000"/>
              </a:lnSpc>
              <a:spcBef>
                <a:spcPts val="0"/>
              </a:spcBef>
            </a:pPr>
            <a:r>
              <a:rPr lang="de-CH" sz="1200" dirty="0"/>
              <a:t>Kathrin </a:t>
            </a:r>
            <a:r>
              <a:rPr lang="de-CH" sz="1200" dirty="0" smtClean="0"/>
              <a:t>Huber</a:t>
            </a:r>
            <a:endParaRPr lang="de-CH" sz="1200" b="1" dirty="0"/>
          </a:p>
          <a:p>
            <a:pPr>
              <a:lnSpc>
                <a:spcPct val="100000"/>
              </a:lnSpc>
              <a:spcBef>
                <a:spcPts val="700"/>
              </a:spcBef>
            </a:pPr>
            <a:r>
              <a:rPr lang="de-CH" sz="1200" b="1" dirty="0"/>
              <a:t>Bilder: </a:t>
            </a:r>
            <a:r>
              <a:rPr lang="de-CH" sz="1200" dirty="0"/>
              <a:t>Fotos und Grafiken FiBL, wo nicht anders </a:t>
            </a:r>
            <a:r>
              <a:rPr lang="de-CH" sz="1200" dirty="0" smtClean="0"/>
              <a:t>erwähnt</a:t>
            </a:r>
            <a:endParaRPr lang="de-CH" sz="1200" b="1" dirty="0"/>
          </a:p>
          <a:p>
            <a:pPr>
              <a:lnSpc>
                <a:spcPct val="100000"/>
              </a:lnSpc>
              <a:spcBef>
                <a:spcPts val="700"/>
              </a:spcBef>
            </a:pPr>
            <a:r>
              <a:rPr lang="de-CH" sz="1200" b="1" dirty="0" smtClean="0"/>
              <a:t>Bezug </a:t>
            </a:r>
            <a:r>
              <a:rPr lang="de-CH" sz="1200" b="1" dirty="0"/>
              <a:t>und kostenloser Download: </a:t>
            </a:r>
            <a:r>
              <a:rPr lang="de-CH" sz="1200" dirty="0">
                <a:hlinkClick r:id="rId7"/>
              </a:rPr>
              <a:t>www.shop.fibl.org </a:t>
            </a:r>
            <a:r>
              <a:rPr lang="de-CH" sz="1200" dirty="0"/>
              <a:t> </a:t>
            </a:r>
            <a:br>
              <a:rPr lang="de-CH" sz="1200" dirty="0"/>
            </a:br>
            <a:r>
              <a:rPr lang="de-CH" sz="1200" dirty="0"/>
              <a:t>(Foliensammlung Biolandbau)</a:t>
            </a:r>
            <a:endParaRPr lang="de-CH" sz="1200" b="1" dirty="0"/>
          </a:p>
          <a:p>
            <a:endParaRPr lang="de-CH" dirty="0"/>
          </a:p>
        </p:txBody>
      </p:sp>
      <p:sp>
        <p:nvSpPr>
          <p:cNvPr id="7" name="Inhaltsplatzhalter 6"/>
          <p:cNvSpPr>
            <a:spLocks noGrp="1"/>
          </p:cNvSpPr>
          <p:nvPr>
            <p:ph sz="quarter" idx="45"/>
          </p:nvPr>
        </p:nvSpPr>
        <p:spPr>
          <a:xfrm>
            <a:off x="4619012" y="1543198"/>
            <a:ext cx="3896338" cy="4838129"/>
          </a:xfrm>
        </p:spPr>
        <p:txBody>
          <a:bodyPr/>
          <a:lstStyle/>
          <a:p>
            <a:r>
              <a:rPr lang="de-CH" sz="1200" b="1" dirty="0"/>
              <a:t>Haftung</a:t>
            </a:r>
          </a:p>
          <a:p>
            <a:pPr>
              <a:lnSpc>
                <a:spcPct val="100000"/>
              </a:lnSpc>
              <a:spcBef>
                <a:spcPts val="0"/>
              </a:spcBef>
            </a:pPr>
            <a:r>
              <a:rPr lang="de-CH" sz="1200" dirty="0"/>
              <a:t>Die Inhalte der Foliensammlung wurden nach bestem Wissen und Gewissen erstellt und mit grösstmöglicher Sorgfalt überprüft. Dennoch sind Fehler nicht völlig auszuschliessen. Für etwa vorhandene Unrichtigkeiten übernehmen wir keinerlei Verantwortung und Haftung. </a:t>
            </a:r>
          </a:p>
          <a:p>
            <a:r>
              <a:rPr lang="de-CH" sz="1200" b="1" dirty="0"/>
              <a:t>Nutzungsrechte </a:t>
            </a:r>
          </a:p>
          <a:p>
            <a:pPr>
              <a:lnSpc>
                <a:spcPct val="100000"/>
              </a:lnSpc>
              <a:spcBef>
                <a:spcPts val="0"/>
              </a:spcBef>
            </a:pPr>
            <a:r>
              <a:rPr lang="de-CH" sz="1200" dirty="0"/>
              <a:t>Die Foliensammlung dient Unterrichts- oder Schulungszwecken. Einzelne Inhalte dürfen unter Angabe von Bild- und Textquellen verbreitet und verändert werden. Urheberrechtshinweise jeglicher Art, die in heruntergeladenen Inhalten enthalten sind, müssen beibehalten und wiedergegeben werden. Die Herausgeber übernehmen keine Haftung für die Inhalte externer Links</a:t>
            </a:r>
            <a:r>
              <a:rPr lang="de-CH" sz="1200" dirty="0" smtClean="0"/>
              <a:t>.</a:t>
            </a:r>
            <a:endParaRPr lang="de-CH" sz="1200" dirty="0"/>
          </a:p>
          <a:p>
            <a:r>
              <a:rPr lang="de-CH" sz="1200" b="1" dirty="0"/>
              <a:t>2. Auflage 2016</a:t>
            </a:r>
          </a:p>
          <a:p>
            <a:pPr>
              <a:lnSpc>
                <a:spcPct val="100000"/>
              </a:lnSpc>
              <a:spcBef>
                <a:spcPts val="0"/>
              </a:spcBef>
            </a:pPr>
            <a:r>
              <a:rPr lang="de-CH" sz="1200" dirty="0"/>
              <a:t>1. Auflage 2004, Redaktion Res </a:t>
            </a:r>
            <a:r>
              <a:rPr lang="de-CH" sz="1200" dirty="0" smtClean="0"/>
              <a:t>Schmutz</a:t>
            </a:r>
            <a:endParaRPr lang="de-CH" sz="1200" dirty="0"/>
          </a:p>
          <a:p>
            <a:pPr>
              <a:lnSpc>
                <a:spcPct val="100000"/>
              </a:lnSpc>
              <a:spcBef>
                <a:spcPts val="700"/>
              </a:spcBef>
            </a:pPr>
            <a:r>
              <a:rPr lang="de-CH" sz="1200" dirty="0" smtClean="0"/>
              <a:t>Die Foliensammlung wurde mitfinanziert durch Coop, mit einer Spende aus Anlass von 20 Jahre Coop </a:t>
            </a:r>
            <a:r>
              <a:rPr lang="de-CH" sz="1200" dirty="0" err="1" smtClean="0"/>
              <a:t>Naturaplan</a:t>
            </a:r>
            <a:r>
              <a:rPr lang="de-CH" sz="1200" dirty="0" smtClean="0"/>
              <a:t>.</a:t>
            </a:r>
            <a:endParaRPr lang="de-CH" sz="1200" dirty="0"/>
          </a:p>
          <a:p>
            <a:endParaRPr lang="de-CH" sz="1400" dirty="0"/>
          </a:p>
        </p:txBody>
      </p:sp>
    </p:spTree>
    <p:extLst>
      <p:ext uri="{BB962C8B-B14F-4D97-AF65-F5344CB8AC3E}">
        <p14:creationId xmlns:p14="http://schemas.microsoft.com/office/powerpoint/2010/main" val="24796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Entstehungskontext des Biolandbaus</a:t>
            </a:r>
          </a:p>
        </p:txBody>
      </p:sp>
      <p:sp>
        <p:nvSpPr>
          <p:cNvPr id="3" name="Inhaltsplatzhalter 2"/>
          <p:cNvSpPr>
            <a:spLocks noGrp="1"/>
          </p:cNvSpPr>
          <p:nvPr>
            <p:ph idx="12"/>
          </p:nvPr>
        </p:nvSpPr>
        <p:spPr/>
        <p:txBody>
          <a:bodyPr>
            <a:normAutofit/>
          </a:bodyPr>
          <a:lstStyle/>
          <a:p>
            <a:r>
              <a:rPr lang="de-CH" dirty="0"/>
              <a:t>im 19./20. Jahrhundert</a:t>
            </a:r>
          </a:p>
          <a:p>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Hohes Bevölkerungswachstum durch Industrialisierung</a:t>
            </a:r>
          </a:p>
          <a:p>
            <a:pPr lvl="1"/>
            <a:r>
              <a:rPr lang="de-CH" dirty="0" smtClean="0"/>
              <a:t>Wissen </a:t>
            </a:r>
            <a:r>
              <a:rPr lang="de-CH" dirty="0"/>
              <a:t>über </a:t>
            </a:r>
            <a:r>
              <a:rPr lang="de-CH" dirty="0" smtClean="0"/>
              <a:t>Prozesse </a:t>
            </a:r>
            <a:r>
              <a:rPr lang="de-CH" dirty="0"/>
              <a:t>im Boden und </a:t>
            </a:r>
            <a:r>
              <a:rPr lang="de-CH" dirty="0" smtClean="0"/>
              <a:t>über Nährstoffkreisläufe gering</a:t>
            </a:r>
            <a:endParaRPr lang="de-CH" dirty="0"/>
          </a:p>
          <a:p>
            <a:pPr lvl="1">
              <a:lnSpc>
                <a:spcPct val="100000"/>
              </a:lnSpc>
            </a:pPr>
            <a:r>
              <a:rPr lang="de-CH" dirty="0"/>
              <a:t>Suche nach technischen und wissenschaftlichen Lösungen zur Steigerung der landwirtschaftlichen Produktivität</a:t>
            </a:r>
          </a:p>
          <a:p>
            <a:endParaRPr lang="de-CH" dirty="0" smtClean="0"/>
          </a:p>
          <a:p>
            <a:r>
              <a:rPr lang="de-CH" dirty="0" smtClean="0"/>
              <a:t>Erfindungen </a:t>
            </a:r>
            <a:r>
              <a:rPr lang="de-CH" dirty="0"/>
              <a:t>zur Steigerung der Nahrungsmittelproduktion</a:t>
            </a:r>
          </a:p>
          <a:p>
            <a:pPr lvl="1">
              <a:lnSpc>
                <a:spcPct val="100000"/>
              </a:lnSpc>
            </a:pPr>
            <a:r>
              <a:rPr lang="de-CH" dirty="0"/>
              <a:t>1828 </a:t>
            </a:r>
            <a:r>
              <a:rPr lang="de-CH" dirty="0" smtClean="0"/>
              <a:t>Carl </a:t>
            </a:r>
            <a:r>
              <a:rPr lang="de-CH" dirty="0"/>
              <a:t>Sprengel: </a:t>
            </a:r>
            <a:r>
              <a:rPr lang="de-CH" dirty="0" smtClean="0"/>
              <a:t>Minimumgesetz (knappster Nährstoff limitiert Wachstum) </a:t>
            </a:r>
          </a:p>
          <a:p>
            <a:pPr lvl="1">
              <a:lnSpc>
                <a:spcPct val="100000"/>
              </a:lnSpc>
            </a:pPr>
            <a:r>
              <a:rPr lang="de-CH" dirty="0" smtClean="0"/>
              <a:t>1849 Justus </a:t>
            </a:r>
            <a:r>
              <a:rPr lang="de-CH" dirty="0"/>
              <a:t>von Liebig: </a:t>
            </a:r>
            <a:r>
              <a:rPr lang="de-DE" altLang="de-DE" dirty="0" smtClean="0">
                <a:latin typeface="Arial" panose="020B0604020202020204" pitchFamily="34" charset="0"/>
              </a:rPr>
              <a:t>Mineralstofftheorie</a:t>
            </a:r>
            <a:r>
              <a:rPr lang="de-DE" altLang="de-DE" dirty="0">
                <a:latin typeface="Arial" panose="020B0604020202020204" pitchFamily="34" charset="0"/>
              </a:rPr>
              <a:t>, </a:t>
            </a:r>
            <a:r>
              <a:rPr lang="de-DE" altLang="de-DE" dirty="0" smtClean="0">
                <a:latin typeface="Arial" panose="020B0604020202020204" pitchFamily="34" charset="0"/>
              </a:rPr>
              <a:t>Erfinder von </a:t>
            </a:r>
            <a:r>
              <a:rPr lang="de-CH" dirty="0" smtClean="0"/>
              <a:t>künstlichem Phosphatdünger</a:t>
            </a:r>
            <a:r>
              <a:rPr lang="de-CH" dirty="0"/>
              <a:t>, Babynahrung, Backpulver, Fleischextrakt</a:t>
            </a:r>
          </a:p>
          <a:p>
            <a:pPr lvl="1">
              <a:lnSpc>
                <a:spcPct val="100000"/>
              </a:lnSpc>
            </a:pPr>
            <a:r>
              <a:rPr lang="de-CH" dirty="0"/>
              <a:t>1910 Haber-Bosch-Verfahren: synthetische </a:t>
            </a:r>
            <a:r>
              <a:rPr lang="de-CH" dirty="0" smtClean="0"/>
              <a:t>Stickstoffherstellung</a:t>
            </a:r>
          </a:p>
          <a:p>
            <a:endParaRPr lang="de-CH" dirty="0" smtClean="0"/>
          </a:p>
          <a:p>
            <a:r>
              <a:rPr lang="de-CH" dirty="0" smtClean="0"/>
              <a:t>Landwirtschaft </a:t>
            </a:r>
            <a:r>
              <a:rPr lang="de-CH" dirty="0"/>
              <a:t>im Wandel</a:t>
            </a:r>
          </a:p>
          <a:p>
            <a:pPr lvl="1">
              <a:lnSpc>
                <a:spcPct val="100000"/>
              </a:lnSpc>
            </a:pPr>
            <a:r>
              <a:rPr lang="de-CH" dirty="0" smtClean="0"/>
              <a:t>Industrialisierung, Motorisierung </a:t>
            </a:r>
            <a:r>
              <a:rPr lang="de-CH" dirty="0"/>
              <a:t>der Betriebe</a:t>
            </a:r>
          </a:p>
          <a:p>
            <a:pPr lvl="1">
              <a:lnSpc>
                <a:spcPct val="100000"/>
              </a:lnSpc>
            </a:pPr>
            <a:r>
              <a:rPr lang="de-CH" dirty="0"/>
              <a:t>Pflanzenzucht, Kunstdünger, Wachstumsregler und Pestizide</a:t>
            </a:r>
          </a:p>
          <a:p>
            <a:endParaRPr lang="de-CH" dirty="0"/>
          </a:p>
        </p:txBody>
      </p:sp>
    </p:spTree>
    <p:extLst>
      <p:ext uri="{BB962C8B-B14F-4D97-AF65-F5344CB8AC3E}">
        <p14:creationId xmlns:p14="http://schemas.microsoft.com/office/powerpoint/2010/main" val="349867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Entstehungskontext des Biolandbaus</a:t>
            </a:r>
            <a:endParaRPr lang="de-CH" dirty="0"/>
          </a:p>
        </p:txBody>
      </p:sp>
      <p:sp>
        <p:nvSpPr>
          <p:cNvPr id="3" name="Inhaltsplatzhalter 2"/>
          <p:cNvSpPr>
            <a:spLocks noGrp="1"/>
          </p:cNvSpPr>
          <p:nvPr>
            <p:ph idx="12"/>
          </p:nvPr>
        </p:nvSpPr>
        <p:spPr/>
        <p:txBody>
          <a:bodyPr>
            <a:normAutofit/>
          </a:bodyPr>
          <a:lstStyle/>
          <a:p>
            <a:r>
              <a:rPr lang="de-CH" dirty="0" smtClean="0"/>
              <a:t>1920-1950</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28650" y="1571397"/>
            <a:ext cx="7886700" cy="4606840"/>
          </a:xfrm>
        </p:spPr>
        <p:txBody>
          <a:bodyPr/>
          <a:lstStyle/>
          <a:p>
            <a:r>
              <a:rPr lang="de-CH" dirty="0" smtClean="0"/>
              <a:t>Biolandbau als Antwort auf Krisen</a:t>
            </a:r>
          </a:p>
          <a:p>
            <a:pPr lvl="1"/>
            <a:r>
              <a:rPr lang="de-CH" dirty="0" smtClean="0"/>
              <a:t>Grosse Wirtschaftskrise der 1930er Jahre </a:t>
            </a:r>
          </a:p>
          <a:p>
            <a:pPr lvl="1"/>
            <a:r>
              <a:rPr lang="de-CH" dirty="0" smtClean="0"/>
              <a:t>Ökonomischer </a:t>
            </a:r>
            <a:r>
              <a:rPr lang="de-CH" dirty="0"/>
              <a:t>Zwang zur Produktivitätssteigerung</a:t>
            </a:r>
          </a:p>
          <a:p>
            <a:pPr lvl="1"/>
            <a:r>
              <a:rPr lang="de-CH" dirty="0" smtClean="0"/>
              <a:t>Verschuldung</a:t>
            </a:r>
            <a:r>
              <a:rPr lang="de-CH" dirty="0"/>
              <a:t>, Abhängigkeit</a:t>
            </a:r>
          </a:p>
          <a:p>
            <a:pPr lvl="1"/>
            <a:r>
              <a:rPr lang="de-CH" dirty="0"/>
              <a:t>Ökologische </a:t>
            </a:r>
            <a:r>
              <a:rPr lang="de-CH" dirty="0" smtClean="0"/>
              <a:t>Krise </a:t>
            </a:r>
          </a:p>
          <a:p>
            <a:pPr lvl="1"/>
            <a:endParaRPr lang="de-CH" dirty="0"/>
          </a:p>
          <a:p>
            <a:r>
              <a:rPr lang="de-CH" dirty="0" smtClean="0"/>
              <a:t>Lebensreformbewegung </a:t>
            </a:r>
            <a:r>
              <a:rPr lang="de-CH" dirty="0"/>
              <a:t>(«zurück zur Natur») </a:t>
            </a:r>
            <a:endParaRPr lang="de-CH" dirty="0" smtClean="0"/>
          </a:p>
          <a:p>
            <a:pPr lvl="1"/>
            <a:r>
              <a:rPr lang="de-CH" dirty="0" smtClean="0"/>
              <a:t>für </a:t>
            </a:r>
            <a:r>
              <a:rPr lang="de-CH" dirty="0"/>
              <a:t>Aussteigerinnen, Visionäre und rebellische Bauern</a:t>
            </a:r>
            <a:endParaRPr lang="de-CH" dirty="0" smtClean="0"/>
          </a:p>
          <a:p>
            <a:pPr lvl="1"/>
            <a:endParaRPr lang="de-CH" dirty="0"/>
          </a:p>
          <a:p>
            <a:r>
              <a:rPr lang="de-CH" dirty="0" smtClean="0"/>
              <a:t>Von Bio-Pionieren entwickeltes Landbausystem gilt bis heute als Leitbild für eine nachhaltige Land- und Ernährungswirtschaft</a:t>
            </a:r>
          </a:p>
          <a:p>
            <a:pPr lvl="1"/>
            <a:r>
              <a:rPr lang="de-CH" dirty="0" smtClean="0"/>
              <a:t>Zusammenschluss in Organisationen </a:t>
            </a:r>
          </a:p>
          <a:p>
            <a:pPr lvl="1"/>
            <a:r>
              <a:rPr lang="de-CH" dirty="0" smtClean="0"/>
              <a:t>wissenschaftliche Erkenntnisse und Praxiserfahrungen als Basis</a:t>
            </a:r>
          </a:p>
          <a:p>
            <a:pPr lvl="1"/>
            <a:r>
              <a:rPr lang="de-CH" dirty="0" smtClean="0"/>
              <a:t>Markt orientiert sich an Konsumentenbedürfnis</a:t>
            </a:r>
          </a:p>
          <a:p>
            <a:pPr lvl="1"/>
            <a:r>
              <a:rPr lang="de-CH" dirty="0" smtClean="0"/>
              <a:t>umweltschonend </a:t>
            </a:r>
            <a:r>
              <a:rPr lang="de-CH" dirty="0"/>
              <a:t>und </a:t>
            </a:r>
            <a:r>
              <a:rPr lang="de-CH" dirty="0" smtClean="0"/>
              <a:t>tiergerecht </a:t>
            </a:r>
          </a:p>
          <a:p>
            <a:pPr lvl="1"/>
            <a:endParaRPr lang="de-CH" dirty="0"/>
          </a:p>
          <a:p>
            <a:endParaRPr lang="de-CH" dirty="0"/>
          </a:p>
        </p:txBody>
      </p:sp>
    </p:spTree>
    <p:extLst>
      <p:ext uri="{BB962C8B-B14F-4D97-AF65-F5344CB8AC3E}">
        <p14:creationId xmlns:p14="http://schemas.microsoft.com/office/powerpoint/2010/main" val="332890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Pioniere in der Geschichte des Biolandbaus</a:t>
            </a:r>
          </a:p>
        </p:txBody>
      </p:sp>
      <p:sp>
        <p:nvSpPr>
          <p:cNvPr id="3" name="Inhaltsplatzhalter 2"/>
          <p:cNvSpPr>
            <a:spLocks noGrp="1"/>
          </p:cNvSpPr>
          <p:nvPr>
            <p:ph idx="12"/>
          </p:nvPr>
        </p:nvSpPr>
        <p:spPr/>
        <p:txBody>
          <a:bodyPr>
            <a:normAutofit/>
          </a:bodyPr>
          <a:lstStyle/>
          <a:p>
            <a:r>
              <a:rPr lang="de-CH" dirty="0" smtClean="0"/>
              <a:t>Dr. Rudolf Steiner *1861; </a:t>
            </a:r>
            <a:r>
              <a:rPr lang="de-CH" baseline="30000" dirty="0" smtClean="0">
                <a:sym typeface="Wingdings 2" panose="05020102010507070707" pitchFamily="18" charset="2"/>
              </a:rPr>
              <a:t></a:t>
            </a:r>
            <a:r>
              <a:rPr lang="de-CH" dirty="0" smtClean="0"/>
              <a:t>1925</a:t>
            </a:r>
            <a:endParaRPr lang="de-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de-CH" dirty="0"/>
              <a:t>Besondere </a:t>
            </a:r>
            <a:r>
              <a:rPr lang="de-CH" dirty="0" smtClean="0"/>
              <a:t>Leistungen</a:t>
            </a:r>
          </a:p>
          <a:p>
            <a:pPr lvl="1"/>
            <a:r>
              <a:rPr lang="de-CH" dirty="0" smtClean="0"/>
              <a:t>Gründer des biologischen-dynamischen Landbaus</a:t>
            </a:r>
          </a:p>
          <a:p>
            <a:pPr lvl="1"/>
            <a:r>
              <a:rPr lang="de-CH" dirty="0" smtClean="0"/>
              <a:t>Gründer der Anthroposophie</a:t>
            </a:r>
            <a:endParaRPr lang="de-CH" dirty="0"/>
          </a:p>
          <a:p>
            <a:endParaRPr lang="de-CH" dirty="0"/>
          </a:p>
        </p:txBody>
      </p:sp>
      <p:sp>
        <p:nvSpPr>
          <p:cNvPr id="7" name="Inhaltsplatzhalter 6"/>
          <p:cNvSpPr>
            <a:spLocks noGrp="1"/>
          </p:cNvSpPr>
          <p:nvPr>
            <p:ph sz="quarter" idx="61"/>
          </p:nvPr>
        </p:nvSpPr>
        <p:spPr/>
        <p:txBody>
          <a:bodyPr/>
          <a:lstStyle/>
          <a:p>
            <a:r>
              <a:rPr lang="de-CH" dirty="0" smtClean="0"/>
              <a:t>Leben und Werk </a:t>
            </a:r>
            <a:endParaRPr lang="de-CH" dirty="0"/>
          </a:p>
          <a:p>
            <a:pPr lvl="1"/>
            <a:r>
              <a:rPr lang="de-DE" altLang="de-DE" dirty="0" smtClean="0"/>
              <a:t>Studium </a:t>
            </a:r>
            <a:r>
              <a:rPr lang="de-DE" altLang="de-DE" dirty="0"/>
              <a:t>in Wien: Mathematik, </a:t>
            </a:r>
            <a:r>
              <a:rPr lang="de-DE" altLang="de-DE" dirty="0" smtClean="0"/>
              <a:t>Naturwissenschaft (Lehrveranstaltungen in Literatur</a:t>
            </a:r>
            <a:r>
              <a:rPr lang="de-DE" altLang="de-DE" dirty="0"/>
              <a:t>, </a:t>
            </a:r>
            <a:r>
              <a:rPr lang="de-DE" altLang="de-DE" dirty="0" smtClean="0"/>
              <a:t>Philosophie und Geschichte)</a:t>
            </a:r>
            <a:endParaRPr lang="de-DE" altLang="de-DE" dirty="0"/>
          </a:p>
          <a:p>
            <a:pPr lvl="1"/>
            <a:r>
              <a:rPr lang="de-DE" altLang="de-DE" dirty="0"/>
              <a:t>Promotion zum Doktor der Philosophie an der Universität </a:t>
            </a:r>
            <a:r>
              <a:rPr lang="de-DE" altLang="de-DE" dirty="0" smtClean="0"/>
              <a:t>Rostock</a:t>
            </a:r>
          </a:p>
          <a:p>
            <a:pPr lvl="1"/>
            <a:r>
              <a:rPr lang="de-DE" dirty="0"/>
              <a:t>Herausgeber der naturwissenschaftlichen Schriften </a:t>
            </a:r>
            <a:r>
              <a:rPr lang="de-DE" dirty="0" smtClean="0"/>
              <a:t>J. W. </a:t>
            </a:r>
            <a:r>
              <a:rPr lang="de-DE" dirty="0"/>
              <a:t>von Goethes</a:t>
            </a:r>
            <a:endParaRPr lang="de-DE" altLang="de-DE" dirty="0" smtClean="0"/>
          </a:p>
          <a:p>
            <a:pPr lvl="1"/>
            <a:r>
              <a:rPr lang="de-DE" altLang="de-DE" dirty="0"/>
              <a:t>Aufbau der </a:t>
            </a:r>
            <a:r>
              <a:rPr lang="de-DE" altLang="de-DE" dirty="0" smtClean="0"/>
              <a:t>Anthroposophie: Vortragsreisen in Berlin </a:t>
            </a:r>
            <a:r>
              <a:rPr lang="de-DE" altLang="de-DE" dirty="0"/>
              <a:t>und </a:t>
            </a:r>
            <a:r>
              <a:rPr lang="de-DE" altLang="de-DE" dirty="0" smtClean="0"/>
              <a:t>ganz Europa zu Pädagogik</a:t>
            </a:r>
            <a:r>
              <a:rPr lang="de-DE" altLang="de-DE" dirty="0"/>
              <a:t>, </a:t>
            </a:r>
            <a:r>
              <a:rPr lang="de-DE" altLang="de-DE" dirty="0" smtClean="0"/>
              <a:t>Kunst, Medizin</a:t>
            </a:r>
            <a:r>
              <a:rPr lang="de-DE" altLang="de-DE" dirty="0"/>
              <a:t>, </a:t>
            </a:r>
            <a:r>
              <a:rPr lang="de-DE" altLang="de-DE" dirty="0" smtClean="0"/>
              <a:t>Theologie, Landwirtschaft (&gt;5000 Vorträge)</a:t>
            </a:r>
            <a:endParaRPr lang="de-DE" altLang="de-DE" dirty="0"/>
          </a:p>
          <a:p>
            <a:pPr lvl="1"/>
            <a:r>
              <a:rPr lang="de-DE" altLang="de-DE" dirty="0" smtClean="0"/>
              <a:t>Beginn der Waldorf-Schulbewegung in </a:t>
            </a:r>
            <a:r>
              <a:rPr lang="de-DE" altLang="de-DE" dirty="0"/>
              <a:t>Stuttgart </a:t>
            </a:r>
            <a:r>
              <a:rPr lang="de-DE" altLang="de-DE" dirty="0" smtClean="0"/>
              <a:t>(CH: Steinerschule)</a:t>
            </a:r>
            <a:endParaRPr lang="de-DE" altLang="de-DE" dirty="0"/>
          </a:p>
          <a:p>
            <a:pPr lvl="1"/>
            <a:r>
              <a:rPr lang="de-CH" dirty="0" smtClean="0"/>
              <a:t>Vortragsreihe für Landwirte: «Geisteswissenschaftliche Grundlagen </a:t>
            </a:r>
            <a:r>
              <a:rPr lang="de-CH" dirty="0"/>
              <a:t>zum Gedeihen </a:t>
            </a:r>
            <a:r>
              <a:rPr lang="de-CH" dirty="0" smtClean="0"/>
              <a:t>der Landwirtschaft» (1924) </a:t>
            </a:r>
          </a:p>
          <a:p>
            <a:pPr lvl="1"/>
            <a:r>
              <a:rPr lang="de-CH" dirty="0" smtClean="0"/>
              <a:t>Gründung der Anthroposophischen Gesellschaft</a:t>
            </a:r>
            <a:endParaRPr lang="de-CH"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554535"/>
            <a:ext cx="1711325" cy="1431179"/>
          </a:xfrm>
        </p:spPr>
      </p:pic>
    </p:spTree>
    <p:extLst>
      <p:ext uri="{BB962C8B-B14F-4D97-AF65-F5344CB8AC3E}">
        <p14:creationId xmlns:p14="http://schemas.microsoft.com/office/powerpoint/2010/main" val="44757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Pioniere in der Geschichte des Biolandbaus</a:t>
            </a:r>
            <a:endParaRPr lang="de-CH" dirty="0"/>
          </a:p>
        </p:txBody>
      </p:sp>
      <p:sp>
        <p:nvSpPr>
          <p:cNvPr id="3" name="Inhaltsplatzhalter 2"/>
          <p:cNvSpPr>
            <a:spLocks noGrp="1"/>
          </p:cNvSpPr>
          <p:nvPr>
            <p:ph idx="12"/>
          </p:nvPr>
        </p:nvSpPr>
        <p:spPr/>
        <p:txBody>
          <a:bodyPr>
            <a:normAutofit/>
          </a:bodyPr>
          <a:lstStyle/>
          <a:p>
            <a:r>
              <a:rPr lang="de-CH" dirty="0" smtClean="0"/>
              <a:t>Mina Hofstetter  *1883; </a:t>
            </a:r>
            <a:r>
              <a:rPr lang="de-CH" baseline="30000" dirty="0" smtClean="0">
                <a:sym typeface="Wingdings 2" panose="05020102010507070707" pitchFamily="18" charset="2"/>
              </a:rPr>
              <a:t></a:t>
            </a:r>
            <a:r>
              <a:rPr lang="de-CH" dirty="0" smtClean="0"/>
              <a:t>1963</a:t>
            </a:r>
            <a:endParaRPr lang="de-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de-CH" dirty="0" smtClean="0"/>
              <a:t>Besondere Leistungen </a:t>
            </a:r>
          </a:p>
          <a:p>
            <a:pPr lvl="1"/>
            <a:r>
              <a:rPr lang="de-CH" dirty="0" smtClean="0"/>
              <a:t>Landw. Experimente auf ihrem viehlosen Betrieb</a:t>
            </a:r>
          </a:p>
          <a:p>
            <a:pPr lvl="1"/>
            <a:r>
              <a:rPr lang="de-CH" dirty="0" smtClean="0"/>
              <a:t>Publikationen, Vorträge, Kurse (Lebensreformbewegung)</a:t>
            </a:r>
          </a:p>
          <a:p>
            <a:pPr lvl="1"/>
            <a:r>
              <a:rPr lang="de-CH" dirty="0" smtClean="0"/>
              <a:t>Lehrstätte für biologischen Landbau auf ihrem Hof</a:t>
            </a:r>
          </a:p>
          <a:p>
            <a:pPr lvl="1"/>
            <a:endParaRPr lang="de-CH" dirty="0" smtClean="0"/>
          </a:p>
          <a:p>
            <a:pPr lvl="1"/>
            <a:endParaRPr lang="de-CH" dirty="0" smtClean="0"/>
          </a:p>
        </p:txBody>
      </p:sp>
      <p:sp>
        <p:nvSpPr>
          <p:cNvPr id="7" name="Inhaltsplatzhalter 6"/>
          <p:cNvSpPr>
            <a:spLocks noGrp="1"/>
          </p:cNvSpPr>
          <p:nvPr>
            <p:ph sz="quarter" idx="61"/>
          </p:nvPr>
        </p:nvSpPr>
        <p:spPr/>
        <p:txBody>
          <a:bodyPr/>
          <a:lstStyle/>
          <a:p>
            <a:r>
              <a:rPr lang="de-CH" dirty="0" smtClean="0"/>
              <a:t>Ihre Kerngedanken waren</a:t>
            </a:r>
          </a:p>
          <a:p>
            <a:pPr lvl="1"/>
            <a:r>
              <a:rPr lang="de-CH" dirty="0" smtClean="0"/>
              <a:t>Gesunde </a:t>
            </a:r>
            <a:r>
              <a:rPr lang="de-CH" dirty="0"/>
              <a:t>N</a:t>
            </a:r>
            <a:r>
              <a:rPr lang="de-CH" dirty="0" smtClean="0"/>
              <a:t>ahrung aus gesundem Boden</a:t>
            </a:r>
          </a:p>
          <a:p>
            <a:pPr lvl="1"/>
            <a:r>
              <a:rPr lang="de-CH" dirty="0" smtClean="0"/>
              <a:t>Mehr Qualität statt Quantität</a:t>
            </a:r>
          </a:p>
          <a:p>
            <a:pPr lvl="1"/>
            <a:r>
              <a:rPr lang="de-CH" dirty="0" smtClean="0"/>
              <a:t>Nur oberflächliche Bodenbearbeitung (da Boden lebendiger Organismus)</a:t>
            </a:r>
          </a:p>
          <a:p>
            <a:pPr lvl="1"/>
            <a:r>
              <a:rPr lang="de-CH" dirty="0" smtClean="0"/>
              <a:t>Bodenbedeckung so oft als möglich</a:t>
            </a:r>
          </a:p>
          <a:p>
            <a:pPr lvl="1"/>
            <a:r>
              <a:rPr lang="de-CH" dirty="0" smtClean="0"/>
              <a:t>Kompost ist der ideale Dünger</a:t>
            </a:r>
          </a:p>
          <a:p>
            <a:pPr lvl="1"/>
            <a:r>
              <a:rPr lang="de-CH" dirty="0" smtClean="0"/>
              <a:t>Steinmehl ist ein wertvoller Bodenverbesserer</a:t>
            </a:r>
          </a:p>
          <a:p>
            <a:pPr lvl="1"/>
            <a:r>
              <a:rPr lang="de-CH" dirty="0" smtClean="0"/>
              <a:t>Gründüngung an Stelle von Brache</a:t>
            </a:r>
            <a:endParaRPr lang="de-CH" dirty="0"/>
          </a:p>
        </p:txBody>
      </p:sp>
      <p:pic>
        <p:nvPicPr>
          <p:cNvPr id="10" name="Inhaltsplatzhalter 9"/>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554535"/>
            <a:ext cx="1711325" cy="1431179"/>
          </a:xfrm>
        </p:spPr>
      </p:pic>
    </p:spTree>
    <p:extLst>
      <p:ext uri="{BB962C8B-B14F-4D97-AF65-F5344CB8AC3E}">
        <p14:creationId xmlns:p14="http://schemas.microsoft.com/office/powerpoint/2010/main" val="76515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Pioniere in der Geschichte des Biolandbaus</a:t>
            </a:r>
          </a:p>
        </p:txBody>
      </p:sp>
      <p:sp>
        <p:nvSpPr>
          <p:cNvPr id="3" name="Inhaltsplatzhalter 2"/>
          <p:cNvSpPr>
            <a:spLocks noGrp="1"/>
          </p:cNvSpPr>
          <p:nvPr>
            <p:ph idx="12"/>
          </p:nvPr>
        </p:nvSpPr>
        <p:spPr/>
        <p:txBody>
          <a:bodyPr>
            <a:normAutofit fontScale="92500"/>
          </a:bodyPr>
          <a:lstStyle/>
          <a:p>
            <a:r>
              <a:rPr lang="de-CH" dirty="0" smtClean="0"/>
              <a:t>Dr. Hans Müller *1891; </a:t>
            </a:r>
            <a:r>
              <a:rPr lang="de-CH" baseline="30000" dirty="0" smtClean="0">
                <a:sym typeface="Wingdings 2" panose="05020102010507070707" pitchFamily="18" charset="2"/>
              </a:rPr>
              <a:t></a:t>
            </a:r>
            <a:r>
              <a:rPr lang="de-CH" dirty="0" smtClean="0"/>
              <a:t>1988, Maria Müller *1899; </a:t>
            </a:r>
            <a:r>
              <a:rPr lang="de-CH" baseline="30000" dirty="0" smtClean="0">
                <a:sym typeface="Wingdings 2" panose="05020102010507070707" pitchFamily="18" charset="2"/>
              </a:rPr>
              <a:t></a:t>
            </a:r>
            <a:r>
              <a:rPr lang="de-CH" dirty="0" smtClean="0"/>
              <a:t>1969</a:t>
            </a:r>
            <a:endParaRPr lang="de-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de-CH" dirty="0"/>
              <a:t>Besondere </a:t>
            </a:r>
            <a:r>
              <a:rPr lang="de-CH" dirty="0" smtClean="0"/>
              <a:t>Leistungen</a:t>
            </a:r>
          </a:p>
          <a:p>
            <a:pPr lvl="1"/>
            <a:r>
              <a:rPr lang="de-CH" dirty="0"/>
              <a:t>G</a:t>
            </a:r>
            <a:r>
              <a:rPr lang="de-CH" dirty="0" smtClean="0"/>
              <a:t>ründerpaar des organisch-biologischen Landbaus als eigene Richtung (zusammen mit Hans Peter Rusch) </a:t>
            </a:r>
          </a:p>
          <a:p>
            <a:pPr lvl="1"/>
            <a:r>
              <a:rPr lang="de-DE" altLang="de-DE" dirty="0"/>
              <a:t>Eröffnung </a:t>
            </a:r>
            <a:r>
              <a:rPr lang="de-DE" altLang="de-DE" dirty="0" smtClean="0"/>
              <a:t>Hausmutterschule </a:t>
            </a:r>
            <a:r>
              <a:rPr lang="de-DE" altLang="de-DE" dirty="0"/>
              <a:t>und Bildungsstätte «Möschberg</a:t>
            </a:r>
            <a:r>
              <a:rPr lang="de-DE" altLang="de-DE" dirty="0" smtClean="0"/>
              <a:t>» BE</a:t>
            </a:r>
            <a:endParaRPr lang="de-CH" dirty="0"/>
          </a:p>
          <a:p>
            <a:pPr lvl="1"/>
            <a:endParaRPr lang="de-CH" dirty="0"/>
          </a:p>
          <a:p>
            <a:endParaRPr lang="de-CH" dirty="0"/>
          </a:p>
        </p:txBody>
      </p:sp>
      <p:sp>
        <p:nvSpPr>
          <p:cNvPr id="7" name="Inhaltsplatzhalter 6"/>
          <p:cNvSpPr>
            <a:spLocks noGrp="1"/>
          </p:cNvSpPr>
          <p:nvPr>
            <p:ph sz="quarter" idx="61"/>
          </p:nvPr>
        </p:nvSpPr>
        <p:spPr>
          <a:xfrm>
            <a:off x="615142" y="3091201"/>
            <a:ext cx="4388906" cy="3087035"/>
          </a:xfrm>
        </p:spPr>
        <p:txBody>
          <a:bodyPr/>
          <a:lstStyle/>
          <a:p>
            <a:r>
              <a:rPr lang="de-CH" dirty="0" smtClean="0"/>
              <a:t>Hans Müller</a:t>
            </a:r>
            <a:endParaRPr lang="de-CH" dirty="0"/>
          </a:p>
          <a:p>
            <a:pPr lvl="1"/>
            <a:r>
              <a:rPr lang="de-DE" altLang="de-DE" dirty="0"/>
              <a:t>Gründung </a:t>
            </a:r>
            <a:r>
              <a:rPr lang="de-DE" altLang="de-DE" dirty="0" smtClean="0"/>
              <a:t>‚Bund </a:t>
            </a:r>
            <a:r>
              <a:rPr lang="de-DE" altLang="de-DE" dirty="0"/>
              <a:t>abstinenter Bauern und </a:t>
            </a:r>
            <a:r>
              <a:rPr lang="de-DE" altLang="de-DE" dirty="0" smtClean="0"/>
              <a:t>Bäuerinnen‘ (</a:t>
            </a:r>
            <a:r>
              <a:rPr lang="de-DE" altLang="de-DE" dirty="0"/>
              <a:t>Engagement </a:t>
            </a:r>
            <a:r>
              <a:rPr lang="de-DE" altLang="de-DE" dirty="0" smtClean="0"/>
              <a:t>für alkoholfreie Obstverwertung)</a:t>
            </a:r>
            <a:endParaRPr lang="de-DE" altLang="de-DE" dirty="0"/>
          </a:p>
          <a:p>
            <a:pPr lvl="1"/>
            <a:r>
              <a:rPr lang="de-CH" dirty="0" smtClean="0"/>
              <a:t>Aktiver Agrarpolitiker im Nationalrat </a:t>
            </a:r>
          </a:p>
          <a:p>
            <a:pPr lvl="1"/>
            <a:r>
              <a:rPr lang="de-CH" dirty="0" smtClean="0"/>
              <a:t>Gründung ‘Schweizerische Zentralstelle für Jugend-, Kultur- und Fürsorgearbeit’</a:t>
            </a:r>
          </a:p>
          <a:p>
            <a:pPr lvl="1"/>
            <a:r>
              <a:rPr lang="de-CH" dirty="0" smtClean="0"/>
              <a:t>Gründung ‘Anbau- und Verwertungsgenossenschaft AVG’ </a:t>
            </a:r>
            <a:r>
              <a:rPr lang="de-CH" dirty="0"/>
              <a:t>(1946</a:t>
            </a:r>
            <a:r>
              <a:rPr lang="de-CH" dirty="0" smtClean="0"/>
              <a:t>)       (heute: BioGROUPE ag/sa)</a:t>
            </a:r>
          </a:p>
        </p:txBody>
      </p:sp>
      <p:sp>
        <p:nvSpPr>
          <p:cNvPr id="10" name="Inhaltsplatzhalter 6"/>
          <p:cNvSpPr txBox="1">
            <a:spLocks/>
          </p:cNvSpPr>
          <p:nvPr/>
        </p:nvSpPr>
        <p:spPr bwMode="auto">
          <a:xfrm>
            <a:off x="5105047" y="3116150"/>
            <a:ext cx="3281715" cy="308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10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800" dirty="0" smtClean="0"/>
              <a:t>Maria </a:t>
            </a:r>
            <a:r>
              <a:rPr lang="de-CH" sz="1800" dirty="0"/>
              <a:t>Müller</a:t>
            </a:r>
          </a:p>
          <a:p>
            <a:pPr lvl="1"/>
            <a:r>
              <a:rPr lang="de-DE" altLang="de-DE" dirty="0"/>
              <a:t>Aufarbeitung der Literatur org. Landbaus und der Landbauwissenschaften</a:t>
            </a:r>
          </a:p>
          <a:p>
            <a:pPr lvl="1"/>
            <a:r>
              <a:rPr lang="de-DE" altLang="de-DE" dirty="0"/>
              <a:t>Leitung </a:t>
            </a:r>
            <a:r>
              <a:rPr lang="de-DE" altLang="de-DE" dirty="0" smtClean="0"/>
              <a:t>Hausmutterschule </a:t>
            </a:r>
            <a:r>
              <a:rPr lang="de-DE" altLang="de-DE" dirty="0"/>
              <a:t>und Bildungsstätte «Möschberg»</a:t>
            </a:r>
            <a:endParaRPr lang="de-CH"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933332" y="1543769"/>
            <a:ext cx="1452711" cy="1452711"/>
          </a:xfrm>
        </p:spPr>
      </p:pic>
    </p:spTree>
    <p:extLst>
      <p:ext uri="{BB962C8B-B14F-4D97-AF65-F5344CB8AC3E}">
        <p14:creationId xmlns:p14="http://schemas.microsoft.com/office/powerpoint/2010/main" val="137497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Etappen in der Entwicklung des Biolandbaus</a:t>
            </a:r>
            <a:endParaRPr lang="de-CH" dirty="0"/>
          </a:p>
        </p:txBody>
      </p:sp>
      <p:sp>
        <p:nvSpPr>
          <p:cNvPr id="3" name="Inhaltsplatzhalter 2"/>
          <p:cNvSpPr>
            <a:spLocks noGrp="1"/>
          </p:cNvSpPr>
          <p:nvPr>
            <p:ph idx="12"/>
          </p:nvPr>
        </p:nvSpPr>
        <p:spPr/>
        <p:txBody>
          <a:bodyPr>
            <a:normAutofit/>
          </a:bodyPr>
          <a:lstStyle/>
          <a:p>
            <a:r>
              <a:rPr lang="de-CH" dirty="0" smtClean="0"/>
              <a:t>1950-2000   Marktwirtschaftliche Organisationen</a:t>
            </a:r>
            <a:endParaRPr lang="de-CH" dirty="0"/>
          </a:p>
        </p:txBody>
      </p:sp>
      <p:sp>
        <p:nvSpPr>
          <p:cNvPr id="8" name="Inhaltsplatzhalter 7"/>
          <p:cNvSpPr>
            <a:spLocks noGrp="1"/>
          </p:cNvSpPr>
          <p:nvPr>
            <p:ph sz="quarter" idx="23"/>
          </p:nvPr>
        </p:nvSpPr>
        <p:spPr>
          <a:xfrm>
            <a:off x="628650" y="4949793"/>
            <a:ext cx="7904192" cy="1266353"/>
          </a:xfrm>
        </p:spPr>
        <p:txBody>
          <a:bodyPr/>
          <a:lstStyle/>
          <a:p>
            <a:r>
              <a:rPr lang="de-CH" sz="1600" spc="10" dirty="0" smtClean="0"/>
              <a:t>Vermarktung von Bioprodukten entwickelte sich erst nach </a:t>
            </a:r>
            <a:r>
              <a:rPr lang="de-CH" sz="1600" spc="10" dirty="0"/>
              <a:t>gesetzlichen Schutz der Kennzeichnung von </a:t>
            </a:r>
            <a:r>
              <a:rPr lang="de-CH" sz="1600" spc="10" dirty="0" smtClean="0"/>
              <a:t>Bioprodukten</a:t>
            </a:r>
          </a:p>
          <a:p>
            <a:pPr lvl="1"/>
            <a:endParaRPr lang="de-CH" dirty="0" smtClean="0"/>
          </a:p>
          <a:p>
            <a:endParaRPr lang="de-CH" dirty="0"/>
          </a:p>
        </p:txBody>
      </p:sp>
      <p:sp>
        <p:nvSpPr>
          <p:cNvPr id="9" name="Inhaltsplatzhalter 8"/>
          <p:cNvSpPr>
            <a:spLocks noGrp="1"/>
          </p:cNvSpPr>
          <p:nvPr>
            <p:ph idx="14"/>
          </p:nvPr>
        </p:nvSpPr>
        <p:spPr/>
        <p:txBody>
          <a:bodyPr/>
          <a:lstStyle/>
          <a:p>
            <a:endParaRPr lang="de-CH" dirty="0"/>
          </a:p>
        </p:txBody>
      </p:sp>
      <p:graphicFrame>
        <p:nvGraphicFramePr>
          <p:cNvPr id="10" name="Inhaltsplatzhalter 6"/>
          <p:cNvGraphicFramePr>
            <a:graphicFrameLocks noGrp="1"/>
          </p:cNvGraphicFramePr>
          <p:nvPr>
            <p:ph sz="quarter" idx="17"/>
            <p:extLst>
              <p:ext uri="{D42A27DB-BD31-4B8C-83A1-F6EECF244321}">
                <p14:modId xmlns:p14="http://schemas.microsoft.com/office/powerpoint/2010/main" val="1540640563"/>
              </p:ext>
            </p:extLst>
          </p:nvPr>
        </p:nvGraphicFramePr>
        <p:xfrm>
          <a:off x="628650" y="2288353"/>
          <a:ext cx="7886700" cy="2440272"/>
        </p:xfrm>
        <a:graphic>
          <a:graphicData uri="http://schemas.openxmlformats.org/drawingml/2006/table">
            <a:tbl>
              <a:tblPr firstRow="1" bandRow="1">
                <a:tableStyleId>{5940675A-B579-460E-94D1-54222C63F5DA}</a:tableStyleId>
              </a:tblPr>
              <a:tblGrid>
                <a:gridCol w="1135038"/>
                <a:gridCol w="6751662"/>
              </a:tblGrid>
              <a:tr h="438768">
                <a:tc>
                  <a:txBody>
                    <a:bodyPr/>
                    <a:lstStyle/>
                    <a:p>
                      <a:pPr marL="0" algn="l" defTabSz="685800" rtl="0" eaLnBrk="1" latinLnBrk="0" hangingPunct="1"/>
                      <a:r>
                        <a:rPr lang="de-CH" sz="1600" kern="1200" dirty="0" smtClean="0">
                          <a:solidFill>
                            <a:schemeClr val="tx1"/>
                          </a:solidFill>
                          <a:latin typeface="+mn-lt"/>
                          <a:ea typeface="+mn-ea"/>
                          <a:cs typeface="+mn-cs"/>
                        </a:rPr>
                        <a:t>1946</a:t>
                      </a:r>
                    </a:p>
                  </a:txBody>
                  <a:tcP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 AVG (heute: AV-AG)</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algn="l" defTabSz="685800" rtl="0" eaLnBrk="1" latinLnBrk="0" hangingPunct="1"/>
                      <a:r>
                        <a:rPr lang="de-CH" sz="1600" kern="1200" dirty="0" smtClean="0">
                          <a:solidFill>
                            <a:schemeClr val="tx1"/>
                          </a:solidFill>
                          <a:latin typeface="+mn-lt"/>
                          <a:ea typeface="+mn-ea"/>
                          <a:cs typeface="+mn-cs"/>
                        </a:rPr>
                        <a:t>1947</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 SGBL (heute: Bioterra)</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kern="1200" dirty="0" smtClean="0">
                          <a:solidFill>
                            <a:schemeClr val="tx1"/>
                          </a:solidFill>
                          <a:latin typeface="+mn-lt"/>
                          <a:ea typeface="+mn-ea"/>
                          <a:cs typeface="+mn-cs"/>
                        </a:rPr>
                        <a:t>1954</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kern="1200" dirty="0" smtClean="0">
                          <a:solidFill>
                            <a:schemeClr val="tx1"/>
                          </a:solidFill>
                          <a:latin typeface="+mn-lt"/>
                          <a:ea typeface="+mn-ea"/>
                          <a:cs typeface="+mn-cs"/>
                        </a:rPr>
                        <a:t>Eintragung Schutzmarke «Demeter»</a:t>
                      </a: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algn="l" defTabSz="685800" rtl="0" eaLnBrk="1" latinLnBrk="0" hangingPunct="1"/>
                      <a:r>
                        <a:rPr lang="de-CH" sz="1600" kern="1200" dirty="0" smtClean="0">
                          <a:solidFill>
                            <a:schemeClr val="tx1"/>
                          </a:solidFill>
                          <a:latin typeface="+mn-lt"/>
                          <a:ea typeface="+mn-ea"/>
                          <a:cs typeface="+mn-cs"/>
                        </a:rPr>
                        <a:t>1972</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 Biofarm</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5200">
                <a:tc>
                  <a:txBody>
                    <a:bodyPr/>
                    <a:lstStyle/>
                    <a:p>
                      <a:pPr marL="0" algn="l" defTabSz="685800" rtl="0" eaLnBrk="1" latinLnBrk="0" hangingPunct="1"/>
                      <a:r>
                        <a:rPr lang="de-CH" sz="1600" kern="1200" dirty="0" smtClean="0">
                          <a:solidFill>
                            <a:schemeClr val="tx1"/>
                          </a:solidFill>
                          <a:latin typeface="+mn-lt"/>
                          <a:ea typeface="+mn-ea"/>
                          <a:cs typeface="+mn-cs"/>
                        </a:rPr>
                        <a:t>1981</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 VSBLO (heute:</a:t>
                      </a:r>
                      <a:r>
                        <a:rPr lang="de-CH" sz="1600" kern="1200" baseline="0" dirty="0" smtClean="0">
                          <a:solidFill>
                            <a:schemeClr val="tx1"/>
                          </a:solidFill>
                          <a:latin typeface="+mn-lt"/>
                          <a:ea typeface="+mn-ea"/>
                          <a:cs typeface="+mn-cs"/>
                        </a:rPr>
                        <a:t> BIO SUISSE) </a:t>
                      </a:r>
                    </a:p>
                    <a:p>
                      <a:pPr marL="0" algn="l" defTabSz="685800" rtl="0" eaLnBrk="1" latinLnBrk="0" hangingPunct="1"/>
                      <a:r>
                        <a:rPr lang="de-CH" sz="1600" kern="1200" baseline="0" dirty="0" smtClean="0">
                          <a:solidFill>
                            <a:schemeClr val="tx1"/>
                          </a:solidFill>
                          <a:latin typeface="+mn-lt"/>
                          <a:ea typeface="+mn-ea"/>
                          <a:cs typeface="+mn-cs"/>
                        </a:rPr>
                        <a:t>Eintragung Schutzmarke «Knospe»</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6713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Etappen in der Entwicklung des Biolandbaus</a:t>
            </a:r>
            <a:endParaRPr lang="de-CH" dirty="0"/>
          </a:p>
        </p:txBody>
      </p:sp>
      <p:sp>
        <p:nvSpPr>
          <p:cNvPr id="3" name="Inhaltsplatzhalter 2"/>
          <p:cNvSpPr>
            <a:spLocks noGrp="1"/>
          </p:cNvSpPr>
          <p:nvPr>
            <p:ph idx="12"/>
          </p:nvPr>
        </p:nvSpPr>
        <p:spPr/>
        <p:txBody>
          <a:bodyPr>
            <a:normAutofit/>
          </a:bodyPr>
          <a:lstStyle/>
          <a:p>
            <a:r>
              <a:rPr lang="de-CH" dirty="0" smtClean="0"/>
              <a:t>1970-2000   Politische Verankerung von Bio</a:t>
            </a:r>
            <a:endParaRPr lang="de-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3703390630"/>
              </p:ext>
            </p:extLst>
          </p:nvPr>
        </p:nvGraphicFramePr>
        <p:xfrm>
          <a:off x="628650" y="1758328"/>
          <a:ext cx="7886700" cy="4419910"/>
        </p:xfrm>
        <a:graphic>
          <a:graphicData uri="http://schemas.openxmlformats.org/drawingml/2006/table">
            <a:tbl>
              <a:tblPr firstRow="1" bandRow="1">
                <a:tableStyleId>{5940675A-B579-460E-94D1-54222C63F5DA}</a:tableStyleId>
              </a:tblPr>
              <a:tblGrid>
                <a:gridCol w="1135038"/>
                <a:gridCol w="6751662"/>
              </a:tblGrid>
              <a:tr h="436608">
                <a:tc>
                  <a:txBody>
                    <a:bodyPr/>
                    <a:lstStyle/>
                    <a:p>
                      <a:pPr marL="0" algn="l" defTabSz="685800" rtl="0" eaLnBrk="1" latinLnBrk="0" hangingPunct="1"/>
                      <a:r>
                        <a:rPr lang="de-CH" sz="1600" kern="1200" dirty="0" smtClean="0">
                          <a:solidFill>
                            <a:schemeClr val="tx1"/>
                          </a:solidFill>
                          <a:latin typeface="+mn-lt"/>
                          <a:ea typeface="+mn-ea"/>
                          <a:cs typeface="+mn-cs"/>
                        </a:rPr>
                        <a:t>1971</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Dr. Hans </a:t>
                      </a:r>
                      <a:r>
                        <a:rPr lang="de-CH" sz="1600" kern="1200" baseline="0" dirty="0" smtClean="0">
                          <a:solidFill>
                            <a:schemeClr val="tx1"/>
                          </a:solidFill>
                          <a:latin typeface="+mn-lt"/>
                          <a:ea typeface="+mn-ea"/>
                          <a:cs typeface="+mn-cs"/>
                        </a:rPr>
                        <a:t>Müller</a:t>
                      </a:r>
                      <a:r>
                        <a:rPr lang="de-CH" sz="1600" kern="1200" dirty="0" smtClean="0">
                          <a:solidFill>
                            <a:schemeClr val="tx1"/>
                          </a:solidFill>
                          <a:latin typeface="+mn-lt"/>
                          <a:ea typeface="+mn-ea"/>
                          <a:cs typeface="+mn-cs"/>
                        </a:rPr>
                        <a:t> fordert rechtliche Anerkennung des Begriffes «Bio»</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1973</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a:t>
                      </a:r>
                      <a:r>
                        <a:rPr lang="de-CH" sz="1600" kern="1200" baseline="0" dirty="0" smtClean="0">
                          <a:solidFill>
                            <a:schemeClr val="tx1"/>
                          </a:solidFill>
                          <a:latin typeface="+mn-lt"/>
                          <a:ea typeface="+mn-ea"/>
                          <a:cs typeface="+mn-cs"/>
                        </a:rPr>
                        <a:t> Forschungsinstitut für biologischen Landbau (FiBL)</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1976</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1. Kongress der International Federation of Organic Agriculture (IFOAM) </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1980</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erste gemeinsame Richtlinien des Biolandbaus</a:t>
                      </a:r>
                      <a:r>
                        <a:rPr lang="de-CH" sz="1600" kern="1200" baseline="0" dirty="0" smtClean="0">
                          <a:solidFill>
                            <a:schemeClr val="tx1"/>
                          </a:solidFill>
                          <a:latin typeface="+mn-lt"/>
                          <a:ea typeface="+mn-ea"/>
                          <a:cs typeface="+mn-cs"/>
                        </a:rPr>
                        <a:t> in der Schweiz </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1827">
                <a:tc>
                  <a:txBody>
                    <a:bodyPr/>
                    <a:lstStyle/>
                    <a:p>
                      <a:pPr marL="0" algn="l" defTabSz="685800" rtl="0" eaLnBrk="1" latinLnBrk="0" hangingPunct="1"/>
                      <a:r>
                        <a:rPr lang="de-CH" sz="1600" kern="1200" dirty="0" smtClean="0">
                          <a:solidFill>
                            <a:schemeClr val="tx1"/>
                          </a:solidFill>
                          <a:latin typeface="+mn-lt"/>
                          <a:ea typeface="+mn-ea"/>
                          <a:cs typeface="+mn-cs"/>
                        </a:rPr>
                        <a:t>1981</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Gründung VSBLO (heute:</a:t>
                      </a:r>
                      <a:r>
                        <a:rPr lang="de-CH" sz="1600" kern="1200" baseline="0" dirty="0" smtClean="0">
                          <a:solidFill>
                            <a:schemeClr val="tx1"/>
                          </a:solidFill>
                          <a:latin typeface="+mn-lt"/>
                          <a:ea typeface="+mn-ea"/>
                          <a:cs typeface="+mn-cs"/>
                        </a:rPr>
                        <a:t> BIO SUISSE) </a:t>
                      </a:r>
                      <a:br>
                        <a:rPr lang="de-CH" sz="1600" kern="1200" baseline="0" dirty="0" smtClean="0">
                          <a:solidFill>
                            <a:schemeClr val="tx1"/>
                          </a:solidFill>
                          <a:latin typeface="+mn-lt"/>
                          <a:ea typeface="+mn-ea"/>
                          <a:cs typeface="+mn-cs"/>
                        </a:rPr>
                      </a:br>
                      <a:r>
                        <a:rPr lang="de-CH" sz="1600" kern="1200" baseline="0" dirty="0" smtClean="0">
                          <a:solidFill>
                            <a:schemeClr val="tx1"/>
                          </a:solidFill>
                          <a:latin typeface="+mn-lt"/>
                          <a:ea typeface="+mn-ea"/>
                          <a:cs typeface="+mn-cs"/>
                        </a:rPr>
                        <a:t>Eintragung der Schutzmarke «Knospe»</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1827">
                <a:tc>
                  <a:txBody>
                    <a:bodyPr/>
                    <a:lstStyle/>
                    <a:p>
                      <a:pPr marL="0" algn="l" defTabSz="685800" rtl="0" eaLnBrk="1" latinLnBrk="0" hangingPunct="1"/>
                      <a:r>
                        <a:rPr lang="de-CH" sz="1600" kern="1200" dirty="0" smtClean="0">
                          <a:solidFill>
                            <a:schemeClr val="tx1"/>
                          </a:solidFill>
                          <a:latin typeface="+mn-lt"/>
                          <a:ea typeface="+mn-ea"/>
                          <a:cs typeface="+mn-cs"/>
                        </a:rPr>
                        <a:t>1991</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EU-Bioverordnung tritt</a:t>
                      </a:r>
                      <a:r>
                        <a:rPr lang="de-CH" sz="1600" kern="1200" baseline="0" dirty="0" smtClean="0">
                          <a:solidFill>
                            <a:schemeClr val="tx1"/>
                          </a:solidFill>
                          <a:latin typeface="+mn-lt"/>
                          <a:ea typeface="+mn-ea"/>
                          <a:cs typeface="+mn-cs"/>
                        </a:rPr>
                        <a:t> in Kraft</a:t>
                      </a:r>
                    </a:p>
                    <a:p>
                      <a:pPr marL="0" algn="l" defTabSz="685800" rtl="0" eaLnBrk="1" latinLnBrk="0" hangingPunct="1"/>
                      <a:r>
                        <a:rPr lang="de-CH" sz="1600" kern="1200" baseline="0" dirty="0" smtClean="0">
                          <a:solidFill>
                            <a:schemeClr val="tx1"/>
                          </a:solidFill>
                          <a:latin typeface="+mn-lt"/>
                          <a:ea typeface="+mn-ea"/>
                          <a:cs typeface="+mn-cs"/>
                        </a:rPr>
                        <a:t>(auf Grundlage der Richtlinien der IFOAM und des Codex alimentarius)</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1993</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Bund definiert Mindestanforderungen für Bio bezügl. Direktzahlungen</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1997</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CH-Bioverordnung tritt in Kraft</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de-CH" sz="1600" kern="1200" dirty="0" smtClean="0">
                          <a:solidFill>
                            <a:schemeClr val="tx1"/>
                          </a:solidFill>
                          <a:latin typeface="+mn-lt"/>
                          <a:ea typeface="+mn-ea"/>
                          <a:cs typeface="+mn-cs"/>
                        </a:rPr>
                        <a:t>2000</a:t>
                      </a:r>
                      <a:endParaRPr lang="de-CH" sz="1600" kern="120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de-CH" sz="1600" kern="1200" dirty="0" smtClean="0">
                          <a:solidFill>
                            <a:schemeClr val="tx1"/>
                          </a:solidFill>
                          <a:latin typeface="+mn-lt"/>
                          <a:ea typeface="+mn-ea"/>
                          <a:cs typeface="+mn-cs"/>
                        </a:rPr>
                        <a:t>13. Wissenschaftskonferenz der IFOAM, organisiert durch FiBL</a:t>
                      </a:r>
                      <a:endParaRPr lang="de-CH" sz="1600" kern="120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63507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1827</Words>
  <Application>Microsoft Office PowerPoint</Application>
  <PresentationFormat>Bildschirmpräsentation (4:3)</PresentationFormat>
  <Paragraphs>335</Paragraphs>
  <Slides>26</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ＭＳ Ｐゴシック</vt:lpstr>
      <vt:lpstr>Arial</vt:lpstr>
      <vt:lpstr>Arial Black</vt:lpstr>
      <vt:lpstr>Times New Roman</vt:lpstr>
      <vt:lpstr>Wingdings</vt:lpstr>
      <vt:lpstr>Wingdings 2</vt:lpstr>
      <vt:lpstr>1_Master_mit_Untertitel</vt:lpstr>
      <vt:lpstr>Entwicklung Biolandbau</vt:lpstr>
      <vt:lpstr>Entwicklung Biolandbau</vt:lpstr>
      <vt:lpstr>Entstehungskontext des Biolandbaus</vt:lpstr>
      <vt:lpstr>Entstehungskontext des Biolandbaus</vt:lpstr>
      <vt:lpstr>Pioniere in der Geschichte des Biolandbaus</vt:lpstr>
      <vt:lpstr>Pioniere in der Geschichte des Biolandbaus</vt:lpstr>
      <vt:lpstr>Pioniere in der Geschichte des Biolandbaus</vt:lpstr>
      <vt:lpstr>Etappen in der Entwicklung des Biolandbaus</vt:lpstr>
      <vt:lpstr>Etappen in der Entwicklung des Biolandbaus</vt:lpstr>
      <vt:lpstr>Initiative von Pionieren wächst zur Bewegung</vt:lpstr>
      <vt:lpstr>Initiative von Pionieren wächst zur Bewegung</vt:lpstr>
      <vt:lpstr>Initiative von Pionieren wächst zur Bewegung</vt:lpstr>
      <vt:lpstr>Initiative von Pionieren wächst zur Bewegung</vt:lpstr>
      <vt:lpstr>Übersicht: Meilensteine in der Bio-Geschichte</vt:lpstr>
      <vt:lpstr>Übersicht: politische Verankerung von Bio</vt:lpstr>
      <vt:lpstr>Übersicht: Agrarsysteme im Vergleich</vt:lpstr>
      <vt:lpstr>Bio 3.0</vt:lpstr>
      <vt:lpstr>Bio 3.0</vt:lpstr>
      <vt:lpstr>Bio 3.0</vt:lpstr>
      <vt:lpstr>Bio 3.0</vt:lpstr>
      <vt:lpstr>Bio 3.0</vt:lpstr>
      <vt:lpstr>Bio 3.0</vt:lpstr>
      <vt:lpstr>Bio 3.0</vt:lpstr>
      <vt:lpstr>Bio 3.0</vt:lpstr>
      <vt:lpstr>Bio 3.0</vt:lpstr>
      <vt:lpstr>Entwicklung Biolandbau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Kathrin</dc:creator>
  <cp:lastModifiedBy>Huber Kathrin</cp:lastModifiedBy>
  <cp:revision>283</cp:revision>
  <dcterms:created xsi:type="dcterms:W3CDTF">2015-10-30T12:57:15Z</dcterms:created>
  <dcterms:modified xsi:type="dcterms:W3CDTF">2016-04-14T21:35:15Z</dcterms:modified>
</cp:coreProperties>
</file>